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09" r:id="rId2"/>
    <p:sldMasterId id="2147483731" r:id="rId3"/>
    <p:sldMasterId id="2147483743" r:id="rId4"/>
    <p:sldMasterId id="2147483754" r:id="rId5"/>
    <p:sldMasterId id="2147483765" r:id="rId6"/>
    <p:sldMasterId id="2147483769" r:id="rId7"/>
    <p:sldMasterId id="2147483781" r:id="rId8"/>
    <p:sldMasterId id="2147483793" r:id="rId9"/>
  </p:sldMasterIdLst>
  <p:notesMasterIdLst>
    <p:notesMasterId r:id="rId42"/>
  </p:notesMasterIdLst>
  <p:handoutMasterIdLst>
    <p:handoutMasterId r:id="rId43"/>
  </p:handoutMasterIdLst>
  <p:sldIdLst>
    <p:sldId id="257"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59" r:id="rId40"/>
    <p:sldId id="26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B30"/>
    <a:srgbClr val="1B862F"/>
    <a:srgbClr val="FF7204"/>
    <a:srgbClr val="ADADAD"/>
    <a:srgbClr val="3871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15" autoAdjust="0"/>
    <p:restoredTop sz="98127" autoAdjust="0"/>
  </p:normalViewPr>
  <p:slideViewPr>
    <p:cSldViewPr snapToGrid="0" snapToObjects="1">
      <p:cViewPr varScale="1">
        <p:scale>
          <a:sx n="104" d="100"/>
          <a:sy n="104" d="100"/>
        </p:scale>
        <p:origin x="206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5AB31A-E79B-3D46-AE32-76B3281358AC}" type="datetimeFigureOut">
              <a:rPr lang="en-US" smtClean="0"/>
              <a:t>5/29/2018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31A031-6EAE-8C4C-9AE9-04CAD99D19A6}" type="slidenum">
              <a:rPr lang="en-US" smtClean="0"/>
              <a:t>‹#›</a:t>
            </a:fld>
            <a:endParaRPr lang="en-US"/>
          </a:p>
        </p:txBody>
      </p:sp>
    </p:spTree>
    <p:extLst>
      <p:ext uri="{BB962C8B-B14F-4D97-AF65-F5344CB8AC3E}">
        <p14:creationId xmlns:p14="http://schemas.microsoft.com/office/powerpoint/2010/main" val="828967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E0804-0A3F-FF49-99BE-5B018D3C547A}" type="datetimeFigureOut">
              <a:rPr lang="en-US" smtClean="0"/>
              <a:t>5/29/2018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4D54D-3073-D948-A237-0D3690BDC5F6}" type="slidenum">
              <a:rPr lang="en-US" smtClean="0"/>
              <a:t>‹#›</a:t>
            </a:fld>
            <a:endParaRPr lang="en-US"/>
          </a:p>
        </p:txBody>
      </p:sp>
    </p:spTree>
    <p:extLst>
      <p:ext uri="{BB962C8B-B14F-4D97-AF65-F5344CB8AC3E}">
        <p14:creationId xmlns:p14="http://schemas.microsoft.com/office/powerpoint/2010/main" val="40647573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49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54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02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7706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31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24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669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25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4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004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03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13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22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2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22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5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A6060-6742-4C9A-8160-37A16A94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53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9002548"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9232" y="0"/>
            <a:ext cx="18611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409244"/>
            <a:ext cx="8991600" cy="398680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52400" y="2514151"/>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66878" y="3060"/>
            <a:ext cx="8833104" cy="668944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214481"/>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8423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8458200" y="6335295"/>
            <a:ext cx="457200" cy="441325"/>
          </a:xfrm>
        </p:spPr>
        <p:txBody>
          <a:bodyPr/>
          <a:lstStyle>
            <a:lvl1pPr>
              <a:defRPr>
                <a:solidFill>
                  <a:schemeClr val="bg1"/>
                </a:solidFill>
              </a:defRPr>
            </a:lvl1pPr>
          </a:lstStyle>
          <a:p>
            <a:fld id="{151E29E6-52D5-D84F-9BEC-984295002582}" type="slidenum">
              <a:rPr lang="en-US" smtClean="0"/>
              <a:pPr/>
              <a:t>‹#›</a:t>
            </a:fld>
            <a:endParaRPr lang="en-US" dirty="0"/>
          </a:p>
        </p:txBody>
      </p:sp>
      <p:sp>
        <p:nvSpPr>
          <p:cNvPr id="20" name="Rectangle 19"/>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3" name="Rectangle 22"/>
          <p:cNvSpPr>
            <a:spLocks noChangeArrowheads="1"/>
          </p:cNvSpPr>
          <p:nvPr userDrawn="1"/>
        </p:nvSpPr>
        <p:spPr bwMode="white">
          <a:xfrm>
            <a:off x="-19231" y="-76641"/>
            <a:ext cx="9174181" cy="2320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 name="Picture 1" descr="nashp-logo copy[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26" y="295181"/>
            <a:ext cx="2065952" cy="1989050"/>
          </a:xfrm>
          <a:prstGeom prst="rect">
            <a:avLst/>
          </a:prstGeom>
        </p:spPr>
      </p:pic>
      <p:sp>
        <p:nvSpPr>
          <p:cNvPr id="25" name="Rectangle 24"/>
          <p:cNvSpPr>
            <a:spLocks noChangeArrowheads="1"/>
          </p:cNvSpPr>
          <p:nvPr userDrawn="1"/>
        </p:nvSpPr>
        <p:spPr bwMode="auto">
          <a:xfrm>
            <a:off x="169444" y="6258973"/>
            <a:ext cx="8833104"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
        <p:nvSpPr>
          <p:cNvPr id="22" name="Title 1"/>
          <p:cNvSpPr>
            <a:spLocks noGrp="1"/>
          </p:cNvSpPr>
          <p:nvPr>
            <p:ph type="title"/>
          </p:nvPr>
        </p:nvSpPr>
        <p:spPr>
          <a:xfrm>
            <a:off x="2404576" y="295181"/>
            <a:ext cx="6053624" cy="776044"/>
          </a:xfrm>
        </p:spPr>
        <p:txBody>
          <a:bodyPr/>
          <a:lstStyle>
            <a:lvl1pPr algn="l">
              <a:defRPr>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670563"/>
            <a:ext cx="9144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5" name="Rectangle 4"/>
          <p:cNvSpPr/>
          <p:nvPr userDrawn="1"/>
        </p:nvSpPr>
        <p:spPr>
          <a:xfrm>
            <a:off x="0" y="5545138"/>
            <a:ext cx="9144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979" y="177813"/>
            <a:ext cx="3278981"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5"/>
          <p:cNvSpPr>
            <a:spLocks noGrp="1"/>
          </p:cNvSpPr>
          <p:nvPr>
            <p:ph type="body" sz="quarter" idx="14"/>
          </p:nvPr>
        </p:nvSpPr>
        <p:spPr>
          <a:xfrm>
            <a:off x="492919" y="1828813"/>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4" name="Text Placeholder 7"/>
          <p:cNvSpPr>
            <a:spLocks noGrp="1"/>
          </p:cNvSpPr>
          <p:nvPr>
            <p:ph type="body" sz="quarter" idx="15"/>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7" name="Footer Placeholder 4"/>
          <p:cNvSpPr>
            <a:spLocks noGrp="1"/>
          </p:cNvSpPr>
          <p:nvPr>
            <p:ph type="ftr" sz="quarter" idx="16"/>
          </p:nvPr>
        </p:nvSpPr>
        <p:spPr/>
        <p:txBody>
          <a:bodyPr/>
          <a:lstStyle>
            <a:lvl1pPr>
              <a:defRPr/>
            </a:lvl1pPr>
          </a:lstStyle>
          <a:p>
            <a:pPr>
              <a:defRPr/>
            </a:pPr>
            <a:endParaRPr lang="en-US" dirty="0">
              <a:solidFill>
                <a:prstClr val="black">
                  <a:tint val="75000"/>
                </a:prstClr>
              </a:solidFill>
              <a:latin typeface="Arial"/>
            </a:endParaRPr>
          </a:p>
        </p:txBody>
      </p:sp>
      <p:sp>
        <p:nvSpPr>
          <p:cNvPr id="10" name="Date Placeholder 3"/>
          <p:cNvSpPr txBox="1">
            <a:spLocks/>
          </p:cNvSpPr>
          <p:nvPr userDrawn="1"/>
        </p:nvSpPr>
        <p:spPr>
          <a:xfrm>
            <a:off x="159544" y="6097588"/>
            <a:ext cx="1557338" cy="419100"/>
          </a:xfrm>
          <a:prstGeom prst="rect">
            <a:avLst/>
          </a:prstGeom>
        </p:spPr>
        <p:txBody>
          <a:bodyPr tIns="0" bIns="0" anchor="t"/>
          <a:lstStyle>
            <a:defPPr>
              <a:defRPr lang="en-US"/>
            </a:defPPr>
            <a:lvl1pPr algn="l" rtl="0" eaLnBrk="1" fontAlgn="auto" hangingPunct="1">
              <a:spcBef>
                <a:spcPts val="0"/>
              </a:spcBef>
              <a:spcAft>
                <a:spcPts val="0"/>
              </a:spcAft>
              <a:defRPr sz="1800" kern="1200" smtClean="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914400">
              <a:defRPr/>
            </a:pPr>
            <a:r>
              <a:rPr lang="en-US" dirty="0">
                <a:solidFill>
                  <a:prstClr val="white"/>
                </a:solidFill>
              </a:rPr>
              <a:t>November 2015</a:t>
            </a:r>
          </a:p>
        </p:txBody>
      </p:sp>
    </p:spTree>
    <p:extLst>
      <p:ext uri="{BB962C8B-B14F-4D97-AF65-F5344CB8AC3E}">
        <p14:creationId xmlns:p14="http://schemas.microsoft.com/office/powerpoint/2010/main" val="323697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5" name="Rectangle 4"/>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E79E6E7C-B53B-4441-A8D0-89AC795B8D2E}"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nchor="t"/>
          <a:lstStyle>
            <a:lvl1pPr>
              <a:lnSpc>
                <a:spcPct val="100000"/>
              </a:lnSpc>
              <a:spcBef>
                <a:spcPts val="600"/>
              </a:spcBef>
              <a:defRPr sz="2200">
                <a:solidFill>
                  <a:schemeClr val="tx1"/>
                </a:solidFill>
                <a:latin typeface="+mn-lt"/>
                <a:cs typeface="Arial" panose="020B0604020202020204" pitchFamily="34" charset="0"/>
              </a:defRPr>
            </a:lvl1pPr>
            <a:lvl2pPr>
              <a:lnSpc>
                <a:spcPct val="100000"/>
              </a:lnSpc>
              <a:spcBef>
                <a:spcPts val="600"/>
              </a:spcBef>
              <a:defRPr sz="2200">
                <a:solidFill>
                  <a:schemeClr val="tx1"/>
                </a:solidFill>
                <a:latin typeface="+mn-lt"/>
                <a:cs typeface="Arial" panose="020B0604020202020204" pitchFamily="34" charset="0"/>
              </a:defRPr>
            </a:lvl2pPr>
            <a:lvl3pPr>
              <a:lnSpc>
                <a:spcPct val="100000"/>
              </a:lnSpc>
              <a:spcBef>
                <a:spcPts val="600"/>
              </a:spcBef>
              <a:defRPr sz="2200">
                <a:solidFill>
                  <a:schemeClr val="tx1"/>
                </a:solidFill>
                <a:latin typeface="+mn-lt"/>
                <a:cs typeface="Arial" panose="020B0604020202020204" pitchFamily="34" charset="0"/>
              </a:defRPr>
            </a:lvl3pPr>
            <a:lvl4pPr>
              <a:lnSpc>
                <a:spcPct val="100000"/>
              </a:lnSpc>
              <a:spcBef>
                <a:spcPts val="600"/>
              </a:spcBef>
              <a:defRPr sz="2200">
                <a:solidFill>
                  <a:schemeClr val="tx1"/>
                </a:solidFill>
                <a:latin typeface="+mn-lt"/>
                <a:cs typeface="Arial" panose="020B0604020202020204" pitchFamily="34" charset="0"/>
              </a:defRPr>
            </a:lvl4pPr>
            <a:lvl5pPr>
              <a:lnSpc>
                <a:spcPct val="100000"/>
              </a:lnSpc>
              <a:spcBef>
                <a:spcPts val="600"/>
              </a:spcBef>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Tree>
    <p:extLst>
      <p:ext uri="{BB962C8B-B14F-4D97-AF65-F5344CB8AC3E}">
        <p14:creationId xmlns:p14="http://schemas.microsoft.com/office/powerpoint/2010/main" val="2960162891"/>
      </p:ext>
    </p:extLst>
  </p:cSld>
  <p:clrMapOvr>
    <a:masterClrMapping/>
  </p:clrMapOvr>
  <p:extLst mod="1">
    <p:ext uri="{DCECCB84-F9BA-43D5-87BE-67443E8EF086}">
      <p15:sldGuideLst xmlns:p15="http://schemas.microsoft.com/office/powerpoint/2012/main">
        <p15:guide id="1" pos="526" userDrawn="1">
          <p15:clr>
            <a:srgbClr val="FBAE40"/>
          </p15:clr>
        </p15:guide>
        <p15:guide id="2" pos="7152" userDrawn="1">
          <p15:clr>
            <a:srgbClr val="FBAE40"/>
          </p15:clr>
        </p15:guide>
        <p15:guide id="3" orient="horz" pos="486" userDrawn="1">
          <p15:clr>
            <a:srgbClr val="FBAE40"/>
          </p15:clr>
        </p15:guide>
        <p15:guide id="4" orient="horz" pos="3891" userDrawn="1">
          <p15:clr>
            <a:srgbClr val="FBAE40"/>
          </p15:clr>
        </p15:guide>
        <p15:guide id="5" orient="horz" pos="11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6" name="Rectangle 5"/>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7"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038C1FC6-E15D-423E-924A-BD0AC774A0F6}"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3888" y="1709751"/>
            <a:ext cx="7886700" cy="2852737"/>
          </a:xfrm>
        </p:spPr>
        <p:txBody>
          <a:bodyPr anchor="b"/>
          <a:lstStyle>
            <a:lvl1pPr>
              <a:defRPr sz="6000" b="0">
                <a:solidFill>
                  <a:srgbClr val="503278"/>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9"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32397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8FA4BA87-4698-4BBF-A8CB-77223E5A1232}"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3" name="Content Placeholder 2"/>
          <p:cNvSpPr>
            <a:spLocks noGrp="1"/>
          </p:cNvSpPr>
          <p:nvPr>
            <p:ph sz="half" idx="1"/>
          </p:nvPr>
        </p:nvSpPr>
        <p:spPr>
          <a:xfrm>
            <a:off x="628650" y="1825625"/>
            <a:ext cx="3886200" cy="4351338"/>
          </a:xfrm>
          <a:prstGeom prst="rect">
            <a:avLst/>
          </a:prstGeom>
        </p:spPr>
        <p:txBody>
          <a:bodyPr/>
          <a:lstStyle>
            <a:lvl1pPr>
              <a:lnSpc>
                <a:spcPct val="100000"/>
              </a:lnSpc>
              <a:spcBef>
                <a:spcPts val="600"/>
              </a:spcBef>
              <a:defRPr sz="2200">
                <a:solidFill>
                  <a:schemeClr val="tx1"/>
                </a:solidFill>
                <a:latin typeface="+mn-lt"/>
                <a:cs typeface="Arial" panose="020B0604020202020204" pitchFamily="34" charset="0"/>
              </a:defRPr>
            </a:lvl1pPr>
            <a:lvl2pPr>
              <a:lnSpc>
                <a:spcPct val="100000"/>
              </a:lnSpc>
              <a:spcBef>
                <a:spcPts val="600"/>
              </a:spcBef>
              <a:defRPr sz="2200">
                <a:solidFill>
                  <a:schemeClr val="tx1"/>
                </a:solidFill>
                <a:latin typeface="+mn-lt"/>
                <a:cs typeface="Arial" panose="020B0604020202020204" pitchFamily="34" charset="0"/>
              </a:defRPr>
            </a:lvl2pPr>
            <a:lvl3pPr>
              <a:lnSpc>
                <a:spcPct val="100000"/>
              </a:lnSpc>
              <a:spcBef>
                <a:spcPts val="600"/>
              </a:spcBef>
              <a:defRPr sz="2200">
                <a:solidFill>
                  <a:schemeClr val="tx1"/>
                </a:solidFill>
                <a:latin typeface="+mn-lt"/>
                <a:cs typeface="Arial" panose="020B0604020202020204" pitchFamily="34" charset="0"/>
              </a:defRPr>
            </a:lvl3pPr>
            <a:lvl4pPr>
              <a:lnSpc>
                <a:spcPct val="100000"/>
              </a:lnSpc>
              <a:spcBef>
                <a:spcPts val="600"/>
              </a:spcBef>
              <a:defRPr sz="2200">
                <a:solidFill>
                  <a:schemeClr val="tx1"/>
                </a:solidFill>
                <a:latin typeface="+mn-lt"/>
                <a:cs typeface="Arial" panose="020B0604020202020204" pitchFamily="34" charset="0"/>
              </a:defRPr>
            </a:lvl4pPr>
            <a:lvl5pPr>
              <a:lnSpc>
                <a:spcPct val="100000"/>
              </a:lnSpc>
              <a:spcBef>
                <a:spcPts val="600"/>
              </a:spcBef>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lnSpc>
                <a:spcPct val="100000"/>
              </a:lnSpc>
              <a:spcBef>
                <a:spcPts val="600"/>
              </a:spcBef>
              <a:defRPr sz="2200">
                <a:solidFill>
                  <a:schemeClr val="tx1"/>
                </a:solidFill>
                <a:latin typeface="Arial" panose="020B0604020202020204" pitchFamily="34" charset="0"/>
                <a:cs typeface="Arial" panose="020B0604020202020204" pitchFamily="34" charset="0"/>
              </a:defRPr>
            </a:lvl1pPr>
            <a:lvl2pPr>
              <a:lnSpc>
                <a:spcPct val="100000"/>
              </a:lnSpc>
              <a:spcBef>
                <a:spcPts val="600"/>
              </a:spcBef>
              <a:defRPr sz="2200">
                <a:solidFill>
                  <a:schemeClr val="tx1"/>
                </a:solidFill>
                <a:latin typeface="Arial" panose="020B0604020202020204" pitchFamily="34" charset="0"/>
                <a:cs typeface="Arial" panose="020B0604020202020204" pitchFamily="34" charset="0"/>
              </a:defRPr>
            </a:lvl2pPr>
            <a:lvl3pPr>
              <a:lnSpc>
                <a:spcPct val="100000"/>
              </a:lnSpc>
              <a:spcBef>
                <a:spcPts val="600"/>
              </a:spcBef>
              <a:defRPr sz="2200">
                <a:solidFill>
                  <a:schemeClr val="tx1"/>
                </a:solidFill>
                <a:latin typeface="Arial" panose="020B0604020202020204" pitchFamily="34" charset="0"/>
                <a:cs typeface="Arial" panose="020B0604020202020204" pitchFamily="34" charset="0"/>
              </a:defRPr>
            </a:lvl3pPr>
            <a:lvl4pPr>
              <a:lnSpc>
                <a:spcPct val="100000"/>
              </a:lnSpc>
              <a:spcBef>
                <a:spcPts val="600"/>
              </a:spcBef>
              <a:defRPr sz="2200">
                <a:solidFill>
                  <a:schemeClr val="tx1"/>
                </a:solidFill>
                <a:latin typeface="Arial" panose="020B0604020202020204" pitchFamily="34" charset="0"/>
                <a:cs typeface="Arial" panose="020B0604020202020204" pitchFamily="34" charset="0"/>
              </a:defRPr>
            </a:lvl4pPr>
            <a:lvl5pPr>
              <a:lnSpc>
                <a:spcPct val="100000"/>
              </a:lnSpc>
              <a:spcBef>
                <a:spcPts val="600"/>
              </a:spcBef>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1"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
        <p:nvSpPr>
          <p:cNvPr id="13" name="Date Placeholder 3"/>
          <p:cNvSpPr txBox="1">
            <a:spLocks/>
          </p:cNvSpPr>
          <p:nvPr userDrawn="1"/>
        </p:nvSpPr>
        <p:spPr>
          <a:xfrm>
            <a:off x="180975" y="169082"/>
            <a:ext cx="4114800" cy="363537"/>
          </a:xfrm>
          <a:prstGeom prst="rect">
            <a:avLst/>
          </a:prstGeom>
        </p:spPr>
        <p:txBody>
          <a:bodyPr tIns="0" bIns="0" anchor="ctr"/>
          <a:lstStyle>
            <a:defPPr>
              <a:defRPr lang="en-US"/>
            </a:defPPr>
            <a:lvl1pPr algn="l" rtl="0" eaLnBrk="1" fontAlgn="auto" hangingPunct="1">
              <a:spcBef>
                <a:spcPts val="0"/>
              </a:spcBef>
              <a:spcAft>
                <a:spcPts val="0"/>
              </a:spcAft>
              <a:defRPr sz="1600" kern="1200" smtClean="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914400">
              <a:defRPr/>
            </a:pPr>
            <a:fld id="{E34852A2-081C-4F0F-8E62-C6F5F05B0BFD}" type="datetime4">
              <a:rPr lang="en-US">
                <a:solidFill>
                  <a:prstClr val="white"/>
                </a:solidFill>
              </a:rPr>
              <a:pPr defTabSz="914400">
                <a:defRPr/>
              </a:pPr>
              <a:t>May 29, 2018</a:t>
            </a:fld>
            <a:endParaRPr lang="en-CA" dirty="0">
              <a:solidFill>
                <a:prstClr val="white"/>
              </a:solidFill>
            </a:endParaRPr>
          </a:p>
        </p:txBody>
      </p:sp>
    </p:spTree>
    <p:extLst>
      <p:ext uri="{BB962C8B-B14F-4D97-AF65-F5344CB8AC3E}">
        <p14:creationId xmlns:p14="http://schemas.microsoft.com/office/powerpoint/2010/main" val="3943387764"/>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3904" userDrawn="1">
          <p15:clr>
            <a:srgbClr val="FBAE40"/>
          </p15:clr>
        </p15:guide>
        <p15:guide id="4" pos="528" userDrawn="1">
          <p15:clr>
            <a:srgbClr val="FBAE40"/>
          </p15:clr>
        </p15:guide>
        <p15:guide id="5" pos="7160" userDrawn="1">
          <p15:clr>
            <a:srgbClr val="FBAE40"/>
          </p15:clr>
        </p15:guide>
        <p15:guide id="6" orient="horz" pos="1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9" name="Rectangle 8"/>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10"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C42C1FC1-E71E-498A-9D8D-6EE4568D88E9}"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7"/>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2"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
        <p:nvSpPr>
          <p:cNvPr id="13"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354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5" name="Rectangle 4"/>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6"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A959595B-ADF4-4307-8D5F-571A5FAB30DB}"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7" name="Footer Placeholder 3"/>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9" name="Title 1"/>
          <p:cNvSpPr>
            <a:spLocks noGrp="1"/>
          </p:cNvSpPr>
          <p:nvPr>
            <p:ph type="title"/>
          </p:nvPr>
        </p:nvSpPr>
        <p:spPr>
          <a:xfrm>
            <a:off x="628650" y="773192"/>
            <a:ext cx="7886700" cy="1052434"/>
          </a:xfrm>
        </p:spPr>
        <p:txBody>
          <a:bodyPr anchor="b"/>
          <a:lstStyle>
            <a:lvl1pPr>
              <a:defRPr sz="3200" b="1">
                <a:solidFill>
                  <a:srgbClr val="503278"/>
                </a:solidFill>
                <a:latin typeface="+mj-lt"/>
              </a:defRPr>
            </a:lvl1pPr>
          </a:lstStyle>
          <a:p>
            <a:r>
              <a:rPr lang="en-US" dirty="0" smtClean="0"/>
              <a:t>Click to edit Master title style</a:t>
            </a:r>
            <a:endParaRPr lang="en-US" dirty="0"/>
          </a:p>
        </p:txBody>
      </p:sp>
      <p:sp>
        <p:nvSpPr>
          <p:cNvPr id="12" name="Date Placeholder 3"/>
          <p:cNvSpPr txBox="1">
            <a:spLocks/>
          </p:cNvSpPr>
          <p:nvPr userDrawn="1"/>
        </p:nvSpPr>
        <p:spPr>
          <a:xfrm>
            <a:off x="180975" y="169082"/>
            <a:ext cx="4114800" cy="363537"/>
          </a:xfrm>
          <a:prstGeom prst="rect">
            <a:avLst/>
          </a:prstGeom>
        </p:spPr>
        <p:txBody>
          <a:bodyPr tIns="0" bIns="0" anchor="ctr"/>
          <a:lstStyle>
            <a:defPPr>
              <a:defRPr lang="en-US"/>
            </a:defPPr>
            <a:lvl1pPr algn="l" rtl="0" eaLnBrk="1" fontAlgn="auto" hangingPunct="1">
              <a:spcBef>
                <a:spcPts val="0"/>
              </a:spcBef>
              <a:spcAft>
                <a:spcPts val="0"/>
              </a:spcAft>
              <a:defRPr sz="1600" kern="1200" smtClean="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914400">
              <a:defRPr/>
            </a:pPr>
            <a:fld id="{E34852A2-081C-4F0F-8E62-C6F5F05B0BFD}" type="datetime4">
              <a:rPr lang="en-US">
                <a:solidFill>
                  <a:prstClr val="white"/>
                </a:solidFill>
              </a:rPr>
              <a:pPr defTabSz="914400">
                <a:defRPr/>
              </a:pPr>
              <a:t>May 29, 2018</a:t>
            </a:fld>
            <a:endParaRPr lang="en-CA" dirty="0">
              <a:solidFill>
                <a:prstClr val="white"/>
              </a:solidFill>
            </a:endParaRPr>
          </a:p>
        </p:txBody>
      </p:sp>
    </p:spTree>
    <p:extLst>
      <p:ext uri="{BB962C8B-B14F-4D97-AF65-F5344CB8AC3E}">
        <p14:creationId xmlns:p14="http://schemas.microsoft.com/office/powerpoint/2010/main" val="2447353069"/>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528" userDrawn="1">
          <p15:clr>
            <a:srgbClr val="FBAE40"/>
          </p15:clr>
        </p15:guide>
        <p15:guide id="4" pos="7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4" name="Rectangle 3"/>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5"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28FC1DB2-B94F-4A88-820B-9FE5D0117356}"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6" name="Footer Placeholder 2"/>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7"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1392838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1A4D5A5C-D346-4649-ABBF-C747A922FFC9}"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9841" y="816877"/>
            <a:ext cx="2949178" cy="1240535"/>
          </a:xfrm>
        </p:spPr>
        <p:txBody>
          <a:bodyPr anchor="b"/>
          <a:lstStyle>
            <a:lvl1pPr>
              <a:defRPr sz="3200">
                <a:solidFill>
                  <a:srgbClr val="503278"/>
                </a:solidFill>
                <a:latin typeface="+mj-lt"/>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0"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1630446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TextBox 7"/>
          <p:cNvSpPr txBox="1">
            <a:spLocks noChangeArrowheads="1"/>
          </p:cNvSpPr>
          <p:nvPr userDrawn="1"/>
        </p:nvSpPr>
        <p:spPr bwMode="auto">
          <a:xfrm>
            <a:off x="5873356" y="164099"/>
            <a:ext cx="3212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defTabSz="914400" fontAlgn="base">
              <a:spcBef>
                <a:spcPct val="0"/>
              </a:spcBef>
              <a:spcAft>
                <a:spcPct val="0"/>
              </a:spcAft>
            </a:pPr>
            <a:fld id="{1F51E85F-1D38-4A8A-B2D5-2BE2BB429F8F}" type="slidenum">
              <a:rPr lang="en-US" altLang="en-US" sz="1600">
                <a:solidFill>
                  <a:prstClr val="white"/>
                </a:solidFill>
                <a:cs typeface="Arial" panose="020B0604020202020204" pitchFamily="34" charset="0"/>
              </a:rPr>
              <a:pPr algn="r" defTabSz="914400" fontAlgn="base">
                <a:spcBef>
                  <a:spcPct val="0"/>
                </a:spcBef>
                <a:spcAft>
                  <a:spcPct val="0"/>
                </a:spcAft>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629841" y="701849"/>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latin typeface="Arial"/>
            </a:endParaRPr>
          </a:p>
        </p:txBody>
      </p:sp>
      <p:sp>
        <p:nvSpPr>
          <p:cNvPr id="10" name="Date Placeholder 3"/>
          <p:cNvSpPr>
            <a:spLocks noGrp="1"/>
          </p:cNvSpPr>
          <p:nvPr>
            <p:ph type="dt" sz="half" idx="11"/>
          </p:nvPr>
        </p:nvSpPr>
        <p:spPr>
          <a:xfrm>
            <a:off x="180975" y="150826"/>
            <a:ext cx="4114800" cy="363537"/>
          </a:xfrm>
          <a:prstGeom prst="rect">
            <a:avLst/>
          </a:prstGeom>
        </p:spPr>
        <p:txBody>
          <a:bodyPr tIns="0" bIns="0" anchor="ctr"/>
          <a:lstStyle>
            <a:lvl1pPr eaLnBrk="1" fontAlgn="auto" hangingPunct="1">
              <a:spcBef>
                <a:spcPts val="0"/>
              </a:spcBef>
              <a:spcAft>
                <a:spcPts val="0"/>
              </a:spcAft>
              <a:defRPr sz="1600" smtClean="0">
                <a:solidFill>
                  <a:schemeClr val="bg1"/>
                </a:solidFill>
                <a:latin typeface="Arial" panose="020B0604020202020204" pitchFamily="34" charset="0"/>
                <a:cs typeface="Arial" panose="020B0604020202020204" pitchFamily="34" charset="0"/>
              </a:defRPr>
            </a:lvl1pPr>
          </a:lstStyle>
          <a:p>
            <a:pPr defTabSz="914400">
              <a:defRPr/>
            </a:pPr>
            <a:endParaRPr lang="en-CA" dirty="0">
              <a:solidFill>
                <a:prstClr val="white"/>
              </a:solidFill>
            </a:endParaRPr>
          </a:p>
        </p:txBody>
      </p:sp>
    </p:spTree>
    <p:extLst>
      <p:ext uri="{BB962C8B-B14F-4D97-AF65-F5344CB8AC3E}">
        <p14:creationId xmlns:p14="http://schemas.microsoft.com/office/powerpoint/2010/main" val="310611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563"/>
            <a:ext cx="9144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7" name="Rectangle 6"/>
          <p:cNvSpPr/>
          <p:nvPr userDrawn="1"/>
        </p:nvSpPr>
        <p:spPr>
          <a:xfrm>
            <a:off x="0" y="5545138"/>
            <a:ext cx="9144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86688" y="6338901"/>
            <a:ext cx="1296591"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0"/>
          </p:nvPr>
        </p:nvSpPr>
        <p:spPr>
          <a:xfrm>
            <a:off x="458934" y="982089"/>
            <a:ext cx="5283994" cy="511175"/>
          </a:xfrm>
          <a:prstGeom prst="rect">
            <a:avLst/>
          </a:prstGeom>
        </p:spPr>
        <p:txBody>
          <a:bodyPr/>
          <a:lstStyle>
            <a:lvl1pPr marL="0" indent="0">
              <a:buNone/>
              <a:defRPr sz="3200" b="1" baseline="0"/>
            </a:lvl1pPr>
          </a:lstStyle>
          <a:p>
            <a:pPr lvl="0"/>
            <a:r>
              <a:rPr lang="en-US" smtClean="0"/>
              <a:t>Click to edit Master text styles</a:t>
            </a:r>
          </a:p>
        </p:txBody>
      </p:sp>
      <p:sp>
        <p:nvSpPr>
          <p:cNvPr id="3" name="Text Placeholder 2"/>
          <p:cNvSpPr>
            <a:spLocks noGrp="1"/>
          </p:cNvSpPr>
          <p:nvPr>
            <p:ph type="body" sz="quarter" idx="11"/>
          </p:nvPr>
        </p:nvSpPr>
        <p:spPr>
          <a:xfrm>
            <a:off x="458940" y="1905013"/>
            <a:ext cx="2165395" cy="473609"/>
          </a:xfrm>
          <a:prstGeom prst="rect">
            <a:avLst/>
          </a:prstGeom>
        </p:spPr>
        <p:txBody>
          <a:bodyPr/>
          <a:lstStyle>
            <a:lvl1pPr marL="0" indent="0">
              <a:buNone/>
              <a:defRPr sz="2400" b="1" i="1" baseline="0">
                <a:solidFill>
                  <a:schemeClr val="tx1"/>
                </a:solidFill>
              </a:defRPr>
            </a:lvl1pPr>
          </a:lstStyle>
          <a:p>
            <a:pPr lvl="0"/>
            <a:r>
              <a:rPr lang="en-US" smtClean="0"/>
              <a:t>Click to edit Master text styles</a:t>
            </a:r>
          </a:p>
        </p:txBody>
      </p:sp>
      <p:sp>
        <p:nvSpPr>
          <p:cNvPr id="5" name="Text Placeholder 4"/>
          <p:cNvSpPr>
            <a:spLocks noGrp="1"/>
          </p:cNvSpPr>
          <p:nvPr>
            <p:ph type="body" sz="quarter" idx="12"/>
          </p:nvPr>
        </p:nvSpPr>
        <p:spPr>
          <a:xfrm>
            <a:off x="458940" y="2406183"/>
            <a:ext cx="2349103" cy="768350"/>
          </a:xfrm>
          <a:prstGeom prst="rect">
            <a:avLst/>
          </a:prstGeom>
        </p:spPr>
        <p:txBody>
          <a:bodyPr/>
          <a:lstStyle>
            <a:lvl1pPr marL="0" indent="0">
              <a:buNone/>
              <a:defRPr sz="2400" baseline="0">
                <a:solidFill>
                  <a:srgbClr val="503278"/>
                </a:solidFill>
              </a:defRPr>
            </a:lvl1pPr>
          </a:lstStyle>
          <a:p>
            <a:pPr lvl="0"/>
            <a:r>
              <a:rPr lang="en-US" smtClean="0"/>
              <a:t>Click to edit Master text styles</a:t>
            </a:r>
          </a:p>
        </p:txBody>
      </p:sp>
    </p:spTree>
    <p:extLst>
      <p:ext uri="{BB962C8B-B14F-4D97-AF65-F5344CB8AC3E}">
        <p14:creationId xmlns:p14="http://schemas.microsoft.com/office/powerpoint/2010/main" val="143351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337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55448" y="168854"/>
            <a:ext cx="8823960" cy="101799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259373"/>
            <a:ext cx="8833104"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8496" y="123600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752504" y="321172"/>
            <a:ext cx="7638993" cy="61091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5" name="Picture 24" descr="nashp-logo copy.jpg"/>
          <p:cNvPicPr>
            <a:picLocks noChangeAspect="1"/>
          </p:cNvPicPr>
          <p:nvPr userDrawn="1"/>
        </p:nvPicPr>
        <p:blipFill rotWithShape="1">
          <a:blip r:embed="rId2">
            <a:extLst>
              <a:ext uri="{28A0092B-C50C-407E-A947-70E740481C1C}">
                <a14:useLocalDpi xmlns:a14="http://schemas.microsoft.com/office/drawing/2010/main" val="0"/>
              </a:ext>
            </a:extLst>
          </a:blip>
          <a:srcRect l="9220" t="22910" r="11824" b="41368"/>
          <a:stretch/>
        </p:blipFill>
        <p:spPr>
          <a:xfrm>
            <a:off x="158502" y="6265976"/>
            <a:ext cx="903407" cy="393524"/>
          </a:xfrm>
          <a:prstGeom prst="rect">
            <a:avLst/>
          </a:prstGeom>
        </p:spPr>
      </p:pic>
      <p:sp>
        <p:nvSpPr>
          <p:cNvPr id="20" name="Slide Number Placeholder 22"/>
          <p:cNvSpPr>
            <a:spLocks noGrp="1"/>
          </p:cNvSpPr>
          <p:nvPr>
            <p:ph type="sldNum" sz="quarter" idx="4"/>
          </p:nvPr>
        </p:nvSpPr>
        <p:spPr>
          <a:xfrm>
            <a:off x="8376516" y="6322720"/>
            <a:ext cx="4572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pPr/>
              <a:t>‹#›</a:t>
            </a:fld>
            <a:endParaRPr lang="en-US" dirty="0"/>
          </a:p>
        </p:txBody>
      </p:sp>
      <p:sp>
        <p:nvSpPr>
          <p:cNvPr id="26" name="Oval 25"/>
          <p:cNvSpPr/>
          <p:nvPr userDrawn="1"/>
        </p:nvSpPr>
        <p:spPr>
          <a:xfrm>
            <a:off x="4267200" y="95761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userDrawn="1"/>
        </p:nvSpPr>
        <p:spPr>
          <a:xfrm>
            <a:off x="4361688" y="102279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6" name="Rectangle 5"/>
          <p:cNvSpPr/>
          <p:nvPr userDrawn="1"/>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endParaRPr>
          </a:p>
        </p:txBody>
      </p:sp>
      <p:sp>
        <p:nvSpPr>
          <p:cNvPr id="7" name="Rectangle 6"/>
          <p:cNvSpPr/>
          <p:nvPr userDrawn="1"/>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3888" y="1709751"/>
            <a:ext cx="7886700" cy="2852737"/>
          </a:xfrm>
        </p:spPr>
        <p:txBody>
          <a:bodyPr anchor="b"/>
          <a:lstStyle>
            <a:lvl1pPr>
              <a:defRPr sz="6000" b="0">
                <a:solidFill>
                  <a:srgbClr val="503278"/>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1" name="Content Placeholder 5"/>
          <p:cNvSpPr>
            <a:spLocks noGrp="1"/>
          </p:cNvSpPr>
          <p:nvPr>
            <p:ph sz="quarter" idx="12"/>
          </p:nvPr>
        </p:nvSpPr>
        <p:spPr>
          <a:xfrm>
            <a:off x="173838" y="155588"/>
            <a:ext cx="2855119" cy="390525"/>
          </a:xfrm>
          <a:prstGeom prst="rect">
            <a:avLst/>
          </a:prstGeom>
        </p:spPr>
        <p:txBody>
          <a:bodyPr/>
          <a:lstStyle>
            <a:lvl1pPr marL="0" indent="0">
              <a:buNone/>
              <a:defRPr sz="1600" baseline="0">
                <a:solidFill>
                  <a:schemeClr val="bg1"/>
                </a:solidFill>
              </a:defRPr>
            </a:lvl1pPr>
          </a:lstStyle>
          <a:p>
            <a:pPr lvl="0"/>
            <a:r>
              <a:rPr lang="en-US" smtClean="0"/>
              <a:t>Click to edit Master text styles</a:t>
            </a:r>
          </a:p>
        </p:txBody>
      </p:sp>
      <p:sp>
        <p:nvSpPr>
          <p:cNvPr id="12" name="Text Placeholder 10"/>
          <p:cNvSpPr>
            <a:spLocks noGrp="1"/>
          </p:cNvSpPr>
          <p:nvPr>
            <p:ph type="body" sz="quarter" idx="13"/>
          </p:nvPr>
        </p:nvSpPr>
        <p:spPr>
          <a:xfrm>
            <a:off x="6803136" y="155588"/>
            <a:ext cx="2340864" cy="390525"/>
          </a:xfrm>
          <a:prstGeom prst="rect">
            <a:avLst/>
          </a:prstGeom>
        </p:spPr>
        <p:txBody>
          <a:bodyPr/>
          <a:lstStyle>
            <a:lvl1pPr marL="0" indent="0" algn="r">
              <a:buNone/>
              <a:defRPr sz="1600" baseline="0">
                <a:solidFill>
                  <a:schemeClr val="bg1"/>
                </a:solidFill>
                <a:latin typeface="+mn-lt"/>
              </a:defRPr>
            </a:lvl1pPr>
          </a:lstStyle>
          <a:p>
            <a:pPr lvl="0"/>
            <a:r>
              <a:rPr lang="en-US" smtClean="0"/>
              <a:t>Click to edit Master text styles</a:t>
            </a:r>
          </a:p>
        </p:txBody>
      </p:sp>
      <p:sp>
        <p:nvSpPr>
          <p:cNvPr id="9" name="Footer Placeholder 4"/>
          <p:cNvSpPr>
            <a:spLocks noGrp="1"/>
          </p:cNvSpPr>
          <p:nvPr>
            <p:ph type="ftr" sz="quarter" idx="14"/>
          </p:nvPr>
        </p:nvSpPr>
        <p:spPr/>
        <p:txBody>
          <a:bodyPr/>
          <a:lstStyle>
            <a:lvl1pPr>
              <a:defRPr/>
            </a:lvl1pPr>
          </a:lstStyle>
          <a:p>
            <a:pPr>
              <a:defRPr/>
            </a:pPr>
            <a:endParaRPr lang="en-US" dirty="0">
              <a:solidFill>
                <a:prstClr val="black">
                  <a:tint val="75000"/>
                </a:prstClr>
              </a:solidFill>
              <a:latin typeface="Arial"/>
            </a:endParaRPr>
          </a:p>
        </p:txBody>
      </p:sp>
    </p:spTree>
    <p:extLst>
      <p:ext uri="{BB962C8B-B14F-4D97-AF65-F5344CB8AC3E}">
        <p14:creationId xmlns:p14="http://schemas.microsoft.com/office/powerpoint/2010/main" val="364593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353175"/>
            <a:ext cx="146566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155588"/>
            <a:ext cx="9144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2B800"/>
              </a:solidFill>
              <a:latin typeface="Arial"/>
              <a:cs typeface="Arial" panose="020B0604020202020204" pitchFamily="34" charset="0"/>
            </a:endParaRPr>
          </a:p>
        </p:txBody>
      </p:sp>
      <p:sp>
        <p:nvSpPr>
          <p:cNvPr id="6" name="Rectangle 5"/>
          <p:cNvSpPr/>
          <p:nvPr/>
        </p:nvSpPr>
        <p:spPr>
          <a:xfrm>
            <a:off x="0" y="13"/>
            <a:ext cx="9144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a:defRPr/>
            </a:pPr>
            <a:endParaRPr lang="en-US" dirty="0">
              <a:solidFill>
                <a:prstClr val="white"/>
              </a:solidFill>
              <a:latin typeface="Arial"/>
              <a:cs typeface="Arial" panose="020B0604020202020204" pitchFamily="34" charset="0"/>
            </a:endParaRPr>
          </a:p>
        </p:txBody>
      </p:sp>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dirty="0">
                <a:solidFill>
                  <a:prstClr val="white"/>
                </a:solidFill>
                <a:latin typeface="Arial" panose="020B0604020202020204" pitchFamily="34" charset="0"/>
                <a:cs typeface="Arial" panose="020B0604020202020204" pitchFamily="34" charset="0"/>
              </a:defRPr>
            </a:lvl1pPr>
          </a:lstStyle>
          <a:p>
            <a:pPr>
              <a:defRPr/>
            </a:pPr>
            <a:endParaRPr lang="en-US"/>
          </a:p>
        </p:txBody>
      </p:sp>
      <p:sp>
        <p:nvSpPr>
          <p:cNvPr id="8" name="Slide Number Placeholder 5"/>
          <p:cNvSpPr>
            <a:spLocks noGrp="1"/>
          </p:cNvSpPr>
          <p:nvPr>
            <p:ph type="sldNum" sz="quarter" idx="11"/>
          </p:nvPr>
        </p:nvSpPr>
        <p:spPr>
          <a:xfrm>
            <a:off x="7009210" y="173051"/>
            <a:ext cx="2057400" cy="365125"/>
          </a:xfrm>
          <a:prstGeom prst="rect">
            <a:avLst/>
          </a:prstGeom>
        </p:spPr>
        <p:txBody>
          <a:bodyPr/>
          <a:lstStyle>
            <a:lvl1pPr eaLnBrk="1" fontAlgn="auto" hangingPunct="1">
              <a:spcBef>
                <a:spcPts val="0"/>
              </a:spcBef>
              <a:spcAft>
                <a:spcPts val="0"/>
              </a:spcAft>
              <a:defRPr smtClean="0">
                <a:solidFill>
                  <a:srgbClr val="3494BA"/>
                </a:solidFill>
                <a:latin typeface="Arial" panose="020B0604020202020204" pitchFamily="34" charset="0"/>
                <a:cs typeface="Arial" panose="020B0604020202020204" pitchFamily="34" charset="0"/>
              </a:defRPr>
            </a:lvl1pPr>
          </a:lstStyle>
          <a:p>
            <a:pPr defTabSz="914400">
              <a:defRPr/>
            </a:pPr>
            <a:fld id="{F2A7658B-601F-43BC-9CD7-3D647BB01557}" type="slidenum">
              <a:rPr lang="en-US"/>
              <a:pPr defTabSz="914400">
                <a:defRPr/>
              </a:pPr>
              <a:t>‹#›</a:t>
            </a:fld>
            <a:endParaRPr lang="en-US" dirty="0"/>
          </a:p>
        </p:txBody>
      </p:sp>
      <p:sp>
        <p:nvSpPr>
          <p:cNvPr id="9" name="Date Placeholder 3"/>
          <p:cNvSpPr>
            <a:spLocks noGrp="1"/>
          </p:cNvSpPr>
          <p:nvPr>
            <p:ph type="dt" sz="half" idx="12"/>
          </p:nvPr>
        </p:nvSpPr>
        <p:spPr>
          <a:xfrm>
            <a:off x="110729" y="165113"/>
            <a:ext cx="2057400" cy="365125"/>
          </a:xfrm>
          <a:prstGeom prst="rect">
            <a:avLst/>
          </a:prstGeom>
        </p:spPr>
        <p:txBody>
          <a:bodyPr/>
          <a:lstStyle>
            <a:lvl1pPr eaLnBrk="1" fontAlgn="auto" hangingPunct="1">
              <a:spcBef>
                <a:spcPts val="0"/>
              </a:spcBef>
              <a:spcAft>
                <a:spcPts val="0"/>
              </a:spcAft>
              <a:defRPr smtClean="0">
                <a:solidFill>
                  <a:prstClr val="white"/>
                </a:solidFill>
                <a:latin typeface="Arial" panose="020B0604020202020204" pitchFamily="34" charset="0"/>
                <a:cs typeface="Arial" panose="020B0604020202020204" pitchFamily="34" charset="0"/>
              </a:defRPr>
            </a:lvl1pPr>
          </a:lstStyle>
          <a:p>
            <a:pPr defTabSz="914400">
              <a:defRPr/>
            </a:pPr>
            <a:endParaRPr lang="en-US" dirty="0"/>
          </a:p>
        </p:txBody>
      </p:sp>
    </p:spTree>
    <p:extLst>
      <p:ext uri="{BB962C8B-B14F-4D97-AF65-F5344CB8AC3E}">
        <p14:creationId xmlns:p14="http://schemas.microsoft.com/office/powerpoint/2010/main" val="759162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53"/>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23"/>
            <a:ext cx="3278072" cy="746047"/>
          </a:xfrm>
          <a:prstGeom prst="rect">
            <a:avLst/>
          </a:prstGeom>
        </p:spPr>
      </p:pic>
      <p:sp>
        <p:nvSpPr>
          <p:cNvPr id="13" name="Text Placeholder 5"/>
          <p:cNvSpPr>
            <a:spLocks noGrp="1"/>
          </p:cNvSpPr>
          <p:nvPr>
            <p:ph type="body" sz="quarter" idx="14" hasCustomPrompt="1"/>
          </p:nvPr>
        </p:nvSpPr>
        <p:spPr>
          <a:xfrm>
            <a:off x="492919" y="1828813"/>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209054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3192"/>
            <a:ext cx="7886700" cy="1052434"/>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8" name="Rectangle 7"/>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TextBox 9"/>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9578397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51"/>
            <a:ext cx="7886700" cy="2852737"/>
          </a:xfrm>
        </p:spPr>
        <p:txBody>
          <a:bodyPr anchor="b"/>
          <a:lstStyle>
            <a:lvl1pPr>
              <a:defRPr sz="6000"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4" name="Rectangle 13"/>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5" name="TextBox 14"/>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021267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56873"/>
            <a:ext cx="7886700" cy="1168765"/>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4" name="Rectangle 13"/>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5" name="TextBox 14"/>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478300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85830"/>
            <a:ext cx="7886700" cy="1004539"/>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5" name="Rectangle 14"/>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6" name="Rectangle 15"/>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7" name="TextBox 16"/>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8"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442739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1" name="Rectangle 10"/>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2" name="Rectangle 11"/>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3" name="TextBox 12"/>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4"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806222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Rectangle 9"/>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1" name="Rectangle 10"/>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2" name="TextBox 11"/>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080183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816877"/>
            <a:ext cx="2949178" cy="1240535"/>
          </a:xfrm>
        </p:spPr>
        <p:txBody>
          <a:bodyPr anchor="b"/>
          <a:lstStyle>
            <a:lvl1pPr>
              <a:defRPr sz="3200">
                <a:solidFill>
                  <a:srgbClr val="503278"/>
                </a:solidFill>
                <a:latin typeface="+mj-lt"/>
                <a:cs typeface="Arial" panose="020B0604020202020204" pitchFamily="34" charset="0"/>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7" name="Rectangle 1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8" name="Rectangle 17"/>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9" name="TextBox 18"/>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20"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80146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8" name="Straight Connector 7"/>
          <p:cNvSpPr>
            <a:spLocks noChangeShapeType="1"/>
          </p:cNvSpPr>
          <p:nvPr/>
        </p:nvSpPr>
        <p:spPr bwMode="auto">
          <a:xfrm flipV="1">
            <a:off x="4563086"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22"/>
          <p:cNvSpPr>
            <a:spLocks noGrp="1"/>
          </p:cNvSpPr>
          <p:nvPr>
            <p:ph type="sldNum" sz="quarter" idx="4"/>
          </p:nvPr>
        </p:nvSpPr>
        <p:spPr>
          <a:xfrm>
            <a:off x="8376516" y="6322720"/>
            <a:ext cx="4572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01849"/>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2B800"/>
              </a:solidFill>
              <a:latin typeface="Arial"/>
            </a:endParaRPr>
          </a:p>
        </p:txBody>
      </p:sp>
      <p:sp>
        <p:nvSpPr>
          <p:cNvPr id="14" name="Rectangle 13"/>
          <p:cNvSpPr/>
          <p:nvPr userDrawn="1"/>
        </p:nvSpPr>
        <p:spPr>
          <a:xfrm>
            <a:off x="0" y="28"/>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sp>
        <p:nvSpPr>
          <p:cNvPr id="15" name="TextBox 14"/>
          <p:cNvSpPr txBox="1"/>
          <p:nvPr userDrawn="1"/>
        </p:nvSpPr>
        <p:spPr>
          <a:xfrm>
            <a:off x="5873041"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a:cs typeface="Arial" panose="020B0604020202020204" pitchFamily="34" charset="0"/>
              </a:rPr>
              <a:pPr algn="r" defTabSz="914400"/>
              <a:t>‹#›</a:t>
            </a:fld>
            <a:endParaRPr lang="en-US" sz="1600" dirty="0">
              <a:solidFill>
                <a:prstClr val="white"/>
              </a:solidFill>
              <a:latin typeface="Arial"/>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139987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53"/>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7" name="Rectangle 6"/>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prstClr val="white"/>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6459" y="6338289"/>
            <a:ext cx="1297082" cy="440281"/>
          </a:xfrm>
          <a:prstGeom prst="rect">
            <a:avLst/>
          </a:prstGeom>
        </p:spPr>
      </p:pic>
      <p:sp>
        <p:nvSpPr>
          <p:cNvPr id="12" name="Text Placeholder 11"/>
          <p:cNvSpPr>
            <a:spLocks noGrp="1"/>
          </p:cNvSpPr>
          <p:nvPr>
            <p:ph type="body" sz="quarter" idx="10" hasCustomPrompt="1"/>
          </p:nvPr>
        </p:nvSpPr>
        <p:spPr>
          <a:xfrm>
            <a:off x="458934" y="982089"/>
            <a:ext cx="5283994" cy="511175"/>
          </a:xfrm>
          <a:prstGeom prst="rect">
            <a:avLst/>
          </a:prstGeom>
        </p:spPr>
        <p:txBody>
          <a:bodyPr/>
          <a:lstStyle>
            <a:lvl1pPr marL="0" indent="0">
              <a:buNone/>
              <a:defRPr sz="3200" b="1" baseline="0"/>
            </a:lvl1pPr>
          </a:lstStyle>
          <a:p>
            <a:pPr lvl="0"/>
            <a:r>
              <a:rPr lang="en-US" dirty="0" smtClean="0"/>
              <a:t>Contact Person Information Here</a:t>
            </a:r>
            <a:endParaRPr lang="en-US" dirty="0"/>
          </a:p>
        </p:txBody>
      </p:sp>
      <p:sp>
        <p:nvSpPr>
          <p:cNvPr id="3" name="Text Placeholder 2"/>
          <p:cNvSpPr>
            <a:spLocks noGrp="1"/>
          </p:cNvSpPr>
          <p:nvPr>
            <p:ph type="body" sz="quarter" idx="11" hasCustomPrompt="1"/>
          </p:nvPr>
        </p:nvSpPr>
        <p:spPr>
          <a:xfrm>
            <a:off x="458940" y="1905013"/>
            <a:ext cx="2165395" cy="473609"/>
          </a:xfrm>
          <a:prstGeom prst="rect">
            <a:avLst/>
          </a:prstGeom>
        </p:spPr>
        <p:txBody>
          <a:bodyPr/>
          <a:lstStyle>
            <a:lvl1pPr marL="0" indent="0">
              <a:buNone/>
              <a:defRPr sz="2400" b="1" i="1" baseline="0">
                <a:solidFill>
                  <a:schemeClr val="tx1"/>
                </a:solidFill>
              </a:defRPr>
            </a:lvl1pPr>
          </a:lstStyle>
          <a:p>
            <a:pPr lvl="0"/>
            <a:r>
              <a:rPr lang="en-US" dirty="0" smtClean="0"/>
              <a:t>Contact Us:</a:t>
            </a:r>
          </a:p>
        </p:txBody>
      </p:sp>
      <p:sp>
        <p:nvSpPr>
          <p:cNvPr id="5" name="Text Placeholder 4"/>
          <p:cNvSpPr>
            <a:spLocks noGrp="1"/>
          </p:cNvSpPr>
          <p:nvPr>
            <p:ph type="body" sz="quarter" idx="12" hasCustomPrompt="1"/>
          </p:nvPr>
        </p:nvSpPr>
        <p:spPr>
          <a:xfrm>
            <a:off x="458940" y="2406183"/>
            <a:ext cx="2349103" cy="768350"/>
          </a:xfrm>
          <a:prstGeom prst="rect">
            <a:avLst/>
          </a:prstGeom>
        </p:spPr>
        <p:txBody>
          <a:bodyPr/>
          <a:lstStyle>
            <a:lvl1pPr marL="0" indent="0">
              <a:buNone/>
              <a:defRPr sz="2400" baseline="0">
                <a:solidFill>
                  <a:srgbClr val="503278"/>
                </a:solidFill>
              </a:defRPr>
            </a:lvl1pPr>
          </a:lstStyle>
          <a:p>
            <a:pPr lvl="0"/>
            <a:r>
              <a:rPr lang="en-US" dirty="0" smtClean="0"/>
              <a:t>Email Address(</a:t>
            </a:r>
            <a:r>
              <a:rPr lang="en-US" dirty="0" err="1" smtClean="0"/>
              <a:t>es</a:t>
            </a:r>
            <a:r>
              <a:rPr lang="en-US" dirty="0" smtClean="0"/>
              <a:t>)</a:t>
            </a:r>
            <a:endParaRPr lang="en-US" dirty="0"/>
          </a:p>
        </p:txBody>
      </p:sp>
    </p:spTree>
    <p:extLst>
      <p:ext uri="{BB962C8B-B14F-4D97-AF65-F5344CB8AC3E}">
        <p14:creationId xmlns:p14="http://schemas.microsoft.com/office/powerpoint/2010/main" val="2309538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Rectangle 9"/>
          <p:cNvSpPr/>
          <p:nvPr userDrawn="1"/>
        </p:nvSpPr>
        <p:spPr>
          <a:xfrm>
            <a:off x="0" y="5670951"/>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21"/>
            <a:ext cx="3278072" cy="746047"/>
          </a:xfrm>
          <a:prstGeom prst="rect">
            <a:avLst/>
          </a:prstGeom>
        </p:spPr>
      </p:pic>
      <p:sp>
        <p:nvSpPr>
          <p:cNvPr id="13" name="Text Placeholder 5"/>
          <p:cNvSpPr>
            <a:spLocks noGrp="1"/>
          </p:cNvSpPr>
          <p:nvPr>
            <p:ph type="body" sz="quarter" idx="14" hasCustomPrompt="1"/>
          </p:nvPr>
        </p:nvSpPr>
        <p:spPr>
          <a:xfrm>
            <a:off x="492919" y="1828811"/>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455007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3192"/>
            <a:ext cx="7886700" cy="1052434"/>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8" name="Rectangle 7"/>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TextBox 9"/>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410849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9"/>
            <a:ext cx="7886700" cy="2852737"/>
          </a:xfrm>
        </p:spPr>
        <p:txBody>
          <a:bodyPr anchor="b"/>
          <a:lstStyle>
            <a:lvl1pPr>
              <a:defRPr sz="6000"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3888" y="4589474"/>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992682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56871"/>
            <a:ext cx="7886700" cy="1168765"/>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333746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85828"/>
            <a:ext cx="7886700" cy="1004539"/>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5" name="Rectangle 14"/>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6" name="Rectangle 15"/>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7" name="TextBox 16"/>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8"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4184898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1" name="Rectangle 10"/>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2" name="Rectangle 11"/>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3" name="TextBox 12"/>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4"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933218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Rectangle 9"/>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1" name="Rectangle 10"/>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2" name="TextBox 11"/>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193634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816875"/>
            <a:ext cx="2949178" cy="1240535"/>
          </a:xfrm>
        </p:spPr>
        <p:txBody>
          <a:bodyPr anchor="b"/>
          <a:lstStyle>
            <a:lvl1pPr>
              <a:defRPr sz="3200">
                <a:solidFill>
                  <a:srgbClr val="503278"/>
                </a:solidFill>
                <a:latin typeface="+mj-lt"/>
                <a:cs typeface="Arial" panose="020B0604020202020204" pitchFamily="34" charset="0"/>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7" name="Rectangle 1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8" name="Rectangle 17"/>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9" name="TextBox 18"/>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20"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74411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userDrawn="1"/>
        </p:nvSpPr>
        <p:spPr bwMode="auto">
          <a:xfrm>
            <a:off x="145923" y="6265976"/>
            <a:ext cx="8833104" cy="43657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6"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0292" y="2373691"/>
            <a:ext cx="4041648" cy="3818404"/>
          </a:xfrm>
          <a:solidFill>
            <a:schemeClr val="bg1"/>
          </a:solid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383228"/>
            <a:ext cx="4038600" cy="3822192"/>
          </a:xfrm>
          <a:solidFill>
            <a:srgbClr val="FFFFFF"/>
          </a:solid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28"/>
            <a:ext cx="457200" cy="441325"/>
          </a:xfrm>
        </p:spPr>
        <p:txBody>
          <a:bodyPr/>
          <a:lstStyle>
            <a:lvl1pPr algn="ctr">
              <a:defRPr/>
            </a:lvl1pPr>
          </a:lstStyle>
          <a:p>
            <a:fld id="{151E29E6-52D5-D84F-9BEC-984295002582}"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descr="nashp-logo copy.jpg"/>
          <p:cNvPicPr>
            <a:picLocks noChangeAspect="1"/>
          </p:cNvPicPr>
          <p:nvPr userDrawn="1"/>
        </p:nvPicPr>
        <p:blipFill rotWithShape="1">
          <a:blip r:embed="rId2">
            <a:extLst>
              <a:ext uri="{28A0092B-C50C-407E-A947-70E740481C1C}">
                <a14:useLocalDpi xmlns:a14="http://schemas.microsoft.com/office/drawing/2010/main" val="0"/>
              </a:ext>
            </a:extLst>
          </a:blip>
          <a:srcRect l="9220" t="24513" r="11824" b="41367"/>
          <a:stretch/>
        </p:blipFill>
        <p:spPr>
          <a:xfrm>
            <a:off x="158502" y="6322720"/>
            <a:ext cx="903407" cy="375867"/>
          </a:xfrm>
          <a:prstGeom prst="rect">
            <a:avLst/>
          </a:prstGeom>
        </p:spPr>
      </p:pic>
      <p:sp>
        <p:nvSpPr>
          <p:cNvPr id="30"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01847"/>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6"/>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40"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202577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51"/>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7" name="Rectangle 6"/>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6459" y="6338287"/>
            <a:ext cx="1297082" cy="440281"/>
          </a:xfrm>
          <a:prstGeom prst="rect">
            <a:avLst/>
          </a:prstGeom>
        </p:spPr>
      </p:pic>
      <p:sp>
        <p:nvSpPr>
          <p:cNvPr id="12" name="Text Placeholder 11"/>
          <p:cNvSpPr>
            <a:spLocks noGrp="1"/>
          </p:cNvSpPr>
          <p:nvPr>
            <p:ph type="body" sz="quarter" idx="10" hasCustomPrompt="1"/>
          </p:nvPr>
        </p:nvSpPr>
        <p:spPr>
          <a:xfrm>
            <a:off x="458934" y="982087"/>
            <a:ext cx="5283994" cy="511175"/>
          </a:xfrm>
          <a:prstGeom prst="rect">
            <a:avLst/>
          </a:prstGeom>
        </p:spPr>
        <p:txBody>
          <a:bodyPr/>
          <a:lstStyle>
            <a:lvl1pPr marL="0" indent="0">
              <a:buNone/>
              <a:defRPr sz="3200" b="1" baseline="0"/>
            </a:lvl1pPr>
          </a:lstStyle>
          <a:p>
            <a:pPr lvl="0"/>
            <a:r>
              <a:rPr lang="en-US" dirty="0" smtClean="0"/>
              <a:t>Contact Person Information Here</a:t>
            </a:r>
            <a:endParaRPr lang="en-US" dirty="0"/>
          </a:p>
        </p:txBody>
      </p:sp>
      <p:sp>
        <p:nvSpPr>
          <p:cNvPr id="3" name="Text Placeholder 2"/>
          <p:cNvSpPr>
            <a:spLocks noGrp="1"/>
          </p:cNvSpPr>
          <p:nvPr>
            <p:ph type="body" sz="quarter" idx="11" hasCustomPrompt="1"/>
          </p:nvPr>
        </p:nvSpPr>
        <p:spPr>
          <a:xfrm>
            <a:off x="458939" y="1905011"/>
            <a:ext cx="2165395" cy="473609"/>
          </a:xfrm>
          <a:prstGeom prst="rect">
            <a:avLst/>
          </a:prstGeom>
        </p:spPr>
        <p:txBody>
          <a:bodyPr/>
          <a:lstStyle>
            <a:lvl1pPr marL="0" indent="0">
              <a:buNone/>
              <a:defRPr sz="2400" b="1" i="1" baseline="0">
                <a:solidFill>
                  <a:schemeClr val="tx1"/>
                </a:solidFill>
              </a:defRPr>
            </a:lvl1pPr>
          </a:lstStyle>
          <a:p>
            <a:pPr lvl="0"/>
            <a:r>
              <a:rPr lang="en-US" dirty="0" smtClean="0"/>
              <a:t>Contact Us:</a:t>
            </a:r>
          </a:p>
        </p:txBody>
      </p:sp>
      <p:sp>
        <p:nvSpPr>
          <p:cNvPr id="5" name="Text Placeholder 4"/>
          <p:cNvSpPr>
            <a:spLocks noGrp="1"/>
          </p:cNvSpPr>
          <p:nvPr>
            <p:ph type="body" sz="quarter" idx="12" hasCustomPrompt="1"/>
          </p:nvPr>
        </p:nvSpPr>
        <p:spPr>
          <a:xfrm>
            <a:off x="458939" y="2406183"/>
            <a:ext cx="2349103" cy="768350"/>
          </a:xfrm>
          <a:prstGeom prst="rect">
            <a:avLst/>
          </a:prstGeom>
        </p:spPr>
        <p:txBody>
          <a:bodyPr/>
          <a:lstStyle>
            <a:lvl1pPr marL="0" indent="0">
              <a:buNone/>
              <a:defRPr sz="2400" baseline="0">
                <a:solidFill>
                  <a:srgbClr val="503278"/>
                </a:solidFill>
              </a:defRPr>
            </a:lvl1pPr>
          </a:lstStyle>
          <a:p>
            <a:pPr lvl="0"/>
            <a:r>
              <a:rPr lang="en-US" dirty="0" smtClean="0"/>
              <a:t>Email Address(</a:t>
            </a:r>
            <a:r>
              <a:rPr lang="en-US" dirty="0" err="1" smtClean="0"/>
              <a:t>es</a:t>
            </a:r>
            <a:r>
              <a:rPr lang="en-US" dirty="0" smtClean="0"/>
              <a:t>)</a:t>
            </a:r>
            <a:endParaRPr lang="en-US" dirty="0"/>
          </a:p>
        </p:txBody>
      </p:sp>
    </p:spTree>
    <p:extLst>
      <p:ext uri="{BB962C8B-B14F-4D97-AF65-F5344CB8AC3E}">
        <p14:creationId xmlns:p14="http://schemas.microsoft.com/office/powerpoint/2010/main" val="581058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Rectangle 9"/>
          <p:cNvSpPr/>
          <p:nvPr userDrawn="1"/>
        </p:nvSpPr>
        <p:spPr>
          <a:xfrm>
            <a:off x="0" y="5670947"/>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17"/>
            <a:ext cx="3278072" cy="746047"/>
          </a:xfrm>
          <a:prstGeom prst="rect">
            <a:avLst/>
          </a:prstGeom>
        </p:spPr>
      </p:pic>
      <p:sp>
        <p:nvSpPr>
          <p:cNvPr id="13" name="Text Placeholder 5"/>
          <p:cNvSpPr>
            <a:spLocks noGrp="1"/>
          </p:cNvSpPr>
          <p:nvPr>
            <p:ph type="body" sz="quarter" idx="14" hasCustomPrompt="1"/>
          </p:nvPr>
        </p:nvSpPr>
        <p:spPr>
          <a:xfrm>
            <a:off x="492919" y="1828807"/>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646109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3192"/>
            <a:ext cx="7886700" cy="1052434"/>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8" name="Rectangle 7"/>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TextBox 9"/>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957589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6000"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752068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56867"/>
            <a:ext cx="7886700" cy="1168765"/>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2641783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85824"/>
            <a:ext cx="7886700" cy="1004539"/>
          </a:xfrm>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5" name="Rectangle 14"/>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6" name="Rectangle 15"/>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7" name="TextBox 16"/>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8"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3927881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1" name="Rectangle 10"/>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2" name="Rectangle 11"/>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3" name="TextBox 12"/>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4"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157070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0" name="Rectangle 9"/>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1" name="Rectangle 10"/>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2" name="TextBox 11"/>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3"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551012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816871"/>
            <a:ext cx="2949178" cy="1240535"/>
          </a:xfrm>
        </p:spPr>
        <p:txBody>
          <a:bodyPr anchor="b"/>
          <a:lstStyle>
            <a:lvl1pPr>
              <a:defRPr sz="3200">
                <a:solidFill>
                  <a:srgbClr val="503278"/>
                </a:solidFill>
                <a:latin typeface="+mj-lt"/>
                <a:cs typeface="Arial" panose="020B0604020202020204" pitchFamily="34" charset="0"/>
              </a:defRPr>
            </a:lvl1pPr>
          </a:lstStyle>
          <a:p>
            <a:r>
              <a:rPr lang="en-US" b="1" dirty="0" smtClean="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3887391" y="816865"/>
            <a:ext cx="462915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7" name="Rectangle 16"/>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8" name="Rectangle 17"/>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9" name="TextBox 18"/>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20"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189150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4343400" y="1036032"/>
            <a:ext cx="457200" cy="441325"/>
          </a:xfrm>
        </p:spPr>
        <p:txBody>
          <a:bodyPr/>
          <a:lstStyle/>
          <a:p>
            <a:fld id="{151E29E6-52D5-D84F-9BEC-984295002582}" type="slidenum">
              <a:rPr lang="en-US" smtClean="0"/>
              <a:t>‹#›</a:t>
            </a:fld>
            <a:endParaRPr lang="en-US"/>
          </a:p>
        </p:txBody>
      </p:sp>
      <p:sp>
        <p:nvSpPr>
          <p:cNvPr id="7"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01843"/>
            <a:ext cx="2949178"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01837"/>
            <a:ext cx="462915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619999" y="6352627"/>
            <a:ext cx="1466082" cy="439658"/>
          </a:xfrm>
          <a:prstGeom prst="rect">
            <a:avLst/>
          </a:prstGeom>
        </p:spPr>
      </p:pic>
      <p:sp>
        <p:nvSpPr>
          <p:cNvPr id="13" name="Rectangle 12"/>
          <p:cNvSpPr/>
          <p:nvPr userDrawn="1"/>
        </p:nvSpPr>
        <p:spPr>
          <a:xfrm>
            <a:off x="0" y="156100"/>
            <a:ext cx="9144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2B800"/>
              </a:solidFill>
              <a:latin typeface="Arial"/>
            </a:endParaRPr>
          </a:p>
        </p:txBody>
      </p:sp>
      <p:sp>
        <p:nvSpPr>
          <p:cNvPr id="14" name="Rectangle 13"/>
          <p:cNvSpPr/>
          <p:nvPr userDrawn="1"/>
        </p:nvSpPr>
        <p:spPr>
          <a:xfrm>
            <a:off x="0" y="22"/>
            <a:ext cx="9144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sp>
        <p:nvSpPr>
          <p:cNvPr id="15" name="TextBox 14"/>
          <p:cNvSpPr txBox="1"/>
          <p:nvPr userDrawn="1"/>
        </p:nvSpPr>
        <p:spPr>
          <a:xfrm>
            <a:off x="5873038" y="163871"/>
            <a:ext cx="3213047" cy="338554"/>
          </a:xfrm>
          <a:prstGeom prst="rect">
            <a:avLst/>
          </a:prstGeom>
          <a:noFill/>
        </p:spPr>
        <p:txBody>
          <a:bodyPr wrap="square" rtlCol="0" anchor="ctr">
            <a:spAutoFit/>
          </a:bodyPr>
          <a:lstStyle/>
          <a:p>
            <a:pPr algn="r" defTabSz="914400"/>
            <a:fld id="{2426E2F6-8243-4B27-B0D9-B0A1D04D0DF7}" type="slidenum">
              <a:rPr lang="en-US" sz="1600" smtClean="0">
                <a:solidFill>
                  <a:prstClr val="white"/>
                </a:solidFill>
                <a:latin typeface="Arial" panose="020B0604020202020204" pitchFamily="34" charset="0"/>
                <a:cs typeface="Arial" panose="020B0604020202020204" pitchFamily="34" charset="0"/>
              </a:rPr>
              <a:pPr algn="r" defTabSz="914400"/>
              <a:t>‹#›</a:t>
            </a:fld>
            <a:endParaRPr lang="en-US" sz="1600" dirty="0">
              <a:solidFill>
                <a:prstClr val="white"/>
              </a:solidFill>
              <a:latin typeface="Arial" panose="020B0604020202020204" pitchFamily="34" charset="0"/>
              <a:cs typeface="Arial" panose="020B0604020202020204" pitchFamily="34" charset="0"/>
            </a:endParaRPr>
          </a:p>
        </p:txBody>
      </p:sp>
      <p:sp>
        <p:nvSpPr>
          <p:cNvPr id="16" name="Date Placeholder 3"/>
          <p:cNvSpPr>
            <a:spLocks noGrp="1"/>
          </p:cNvSpPr>
          <p:nvPr>
            <p:ph type="dt" sz="half" idx="10"/>
          </p:nvPr>
        </p:nvSpPr>
        <p:spPr>
          <a:xfrm>
            <a:off x="180975" y="150268"/>
            <a:ext cx="41148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defTabSz="914400"/>
            <a:endParaRPr lang="en-CA" dirty="0">
              <a:solidFill>
                <a:prstClr val="white"/>
              </a:solidFill>
            </a:endParaRPr>
          </a:p>
        </p:txBody>
      </p:sp>
    </p:spTree>
    <p:extLst>
      <p:ext uri="{BB962C8B-B14F-4D97-AF65-F5344CB8AC3E}">
        <p14:creationId xmlns:p14="http://schemas.microsoft.com/office/powerpoint/2010/main" val="663869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7"/>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7" name="Rectangle 6"/>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6459" y="6338283"/>
            <a:ext cx="1297082" cy="440281"/>
          </a:xfrm>
          <a:prstGeom prst="rect">
            <a:avLst/>
          </a:prstGeom>
        </p:spPr>
      </p:pic>
      <p:sp>
        <p:nvSpPr>
          <p:cNvPr id="12" name="Text Placeholder 11"/>
          <p:cNvSpPr>
            <a:spLocks noGrp="1"/>
          </p:cNvSpPr>
          <p:nvPr>
            <p:ph type="body" sz="quarter" idx="10" hasCustomPrompt="1"/>
          </p:nvPr>
        </p:nvSpPr>
        <p:spPr>
          <a:xfrm>
            <a:off x="458934" y="982083"/>
            <a:ext cx="5283994" cy="511175"/>
          </a:xfrm>
          <a:prstGeom prst="rect">
            <a:avLst/>
          </a:prstGeom>
        </p:spPr>
        <p:txBody>
          <a:bodyPr/>
          <a:lstStyle>
            <a:lvl1pPr marL="0" indent="0">
              <a:buNone/>
              <a:defRPr sz="3200" b="1" baseline="0"/>
            </a:lvl1pPr>
          </a:lstStyle>
          <a:p>
            <a:pPr lvl="0"/>
            <a:r>
              <a:rPr lang="en-US" dirty="0" smtClean="0"/>
              <a:t>Contact Person Information Here</a:t>
            </a:r>
            <a:endParaRPr lang="en-US" dirty="0"/>
          </a:p>
        </p:txBody>
      </p:sp>
      <p:sp>
        <p:nvSpPr>
          <p:cNvPr id="3" name="Text Placeholder 2"/>
          <p:cNvSpPr>
            <a:spLocks noGrp="1"/>
          </p:cNvSpPr>
          <p:nvPr>
            <p:ph type="body" sz="quarter" idx="11" hasCustomPrompt="1"/>
          </p:nvPr>
        </p:nvSpPr>
        <p:spPr>
          <a:xfrm>
            <a:off x="458937" y="1905007"/>
            <a:ext cx="2165395" cy="473609"/>
          </a:xfrm>
          <a:prstGeom prst="rect">
            <a:avLst/>
          </a:prstGeom>
        </p:spPr>
        <p:txBody>
          <a:bodyPr/>
          <a:lstStyle>
            <a:lvl1pPr marL="0" indent="0">
              <a:buNone/>
              <a:defRPr sz="2400" b="1" i="1" baseline="0">
                <a:solidFill>
                  <a:schemeClr val="tx1"/>
                </a:solidFill>
              </a:defRPr>
            </a:lvl1pPr>
          </a:lstStyle>
          <a:p>
            <a:pPr lvl="0"/>
            <a:r>
              <a:rPr lang="en-US" dirty="0" smtClean="0"/>
              <a:t>Contact Us:</a:t>
            </a:r>
          </a:p>
        </p:txBody>
      </p:sp>
      <p:sp>
        <p:nvSpPr>
          <p:cNvPr id="5" name="Text Placeholder 4"/>
          <p:cNvSpPr>
            <a:spLocks noGrp="1"/>
          </p:cNvSpPr>
          <p:nvPr>
            <p:ph type="body" sz="quarter" idx="12" hasCustomPrompt="1"/>
          </p:nvPr>
        </p:nvSpPr>
        <p:spPr>
          <a:xfrm>
            <a:off x="458937" y="2406183"/>
            <a:ext cx="2349103" cy="768350"/>
          </a:xfrm>
          <a:prstGeom prst="rect">
            <a:avLst/>
          </a:prstGeom>
        </p:spPr>
        <p:txBody>
          <a:bodyPr/>
          <a:lstStyle>
            <a:lvl1pPr marL="0" indent="0">
              <a:buNone/>
              <a:defRPr sz="2400" baseline="0">
                <a:solidFill>
                  <a:srgbClr val="503278"/>
                </a:solidFill>
              </a:defRPr>
            </a:lvl1pPr>
          </a:lstStyle>
          <a:p>
            <a:pPr lvl="0"/>
            <a:r>
              <a:rPr lang="en-US" dirty="0" smtClean="0"/>
              <a:t>Email Address(</a:t>
            </a:r>
            <a:r>
              <a:rPr lang="en-US" dirty="0" err="1" smtClean="0"/>
              <a:t>es</a:t>
            </a:r>
            <a:r>
              <a:rPr lang="en-US" dirty="0" smtClean="0"/>
              <a:t>)</a:t>
            </a:r>
            <a:endParaRPr lang="en-US" dirty="0"/>
          </a:p>
        </p:txBody>
      </p:sp>
    </p:spTree>
    <p:extLst>
      <p:ext uri="{BB962C8B-B14F-4D97-AF65-F5344CB8AC3E}">
        <p14:creationId xmlns:p14="http://schemas.microsoft.com/office/powerpoint/2010/main" val="3617312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0645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9"/>
            <a:ext cx="3086100" cy="365125"/>
          </a:xfrm>
          <a:prstGeom prst="rect">
            <a:avLst/>
          </a:prstGeom>
        </p:spPr>
        <p:txBody>
          <a:bodyPr/>
          <a:lstStyle/>
          <a:p>
            <a:pPr defTabSz="914400"/>
            <a:endParaRPr lang="en-US" dirty="0">
              <a:solidFill>
                <a:srgbClr val="5A336F"/>
              </a:solidFill>
              <a:latin typeface="Calibri" panose="020F0502020204030204"/>
            </a:endParaRPr>
          </a:p>
        </p:txBody>
      </p:sp>
      <p:sp>
        <p:nvSpPr>
          <p:cNvPr id="10" name="Rectangle 9"/>
          <p:cNvSpPr/>
          <p:nvPr userDrawn="1"/>
        </p:nvSpPr>
        <p:spPr>
          <a:xfrm>
            <a:off x="0" y="5670949"/>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Calibri"/>
            </a:endParaRPr>
          </a:p>
        </p:txBody>
      </p:sp>
      <p:sp>
        <p:nvSpPr>
          <p:cNvPr id="11" name="Rectangle 10"/>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srgbClr val="FFFFFF"/>
              </a:solidFill>
              <a:latin typeface="Calibri"/>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409" y="177119"/>
            <a:ext cx="3278072" cy="746047"/>
          </a:xfrm>
          <a:prstGeom prst="rect">
            <a:avLst/>
          </a:prstGeom>
        </p:spPr>
      </p:pic>
      <p:sp>
        <p:nvSpPr>
          <p:cNvPr id="13" name="Text Placeholder 5"/>
          <p:cNvSpPr>
            <a:spLocks noGrp="1"/>
          </p:cNvSpPr>
          <p:nvPr>
            <p:ph type="body" sz="quarter" idx="14" hasCustomPrompt="1"/>
          </p:nvPr>
        </p:nvSpPr>
        <p:spPr>
          <a:xfrm>
            <a:off x="492919" y="1828809"/>
            <a:ext cx="7079456"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smtClean="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492919" y="2566988"/>
            <a:ext cx="7079456"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smtClean="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156409" y="6096814"/>
            <a:ext cx="1556766"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pPr defTabSz="914400"/>
            <a:endParaRPr lang="en-CA" dirty="0">
              <a:solidFill>
                <a:srgbClr val="FFFFFF"/>
              </a:solidFill>
            </a:endParaRPr>
          </a:p>
        </p:txBody>
      </p:sp>
    </p:spTree>
    <p:extLst>
      <p:ext uri="{BB962C8B-B14F-4D97-AF65-F5344CB8AC3E}">
        <p14:creationId xmlns:p14="http://schemas.microsoft.com/office/powerpoint/2010/main" val="303600253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smtClean="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endParaRPr lang="en-US">
              <a:latin typeface="Arial"/>
            </a:endParaRPr>
          </a:p>
        </p:txBody>
      </p:sp>
    </p:spTree>
    <p:extLst>
      <p:ext uri="{BB962C8B-B14F-4D97-AF65-F5344CB8AC3E}">
        <p14:creationId xmlns:p14="http://schemas.microsoft.com/office/powerpoint/2010/main" val="4153463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B0FB4B28-89A5-F74B-AE91-DDE5CE091AE0}"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535821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3E5433E0-FE08-A043-AD94-557BA4046D57}"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165396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8"/>
          <p:cNvSpPr>
            <a:spLocks noGrp="1" noChangeArrowheads="1"/>
          </p:cNvSpPr>
          <p:nvPr>
            <p:ph type="sldNum" sz="quarter" idx="11"/>
          </p:nvPr>
        </p:nvSpPr>
        <p:spPr>
          <a:ln/>
        </p:spPr>
        <p:txBody>
          <a:bodyPr/>
          <a:lstStyle>
            <a:lvl1pPr>
              <a:defRPr/>
            </a:lvl1pPr>
          </a:lstStyle>
          <a:p>
            <a:fld id="{0ACD2A6B-70D1-D04F-86FA-3BF9D5D91769}" type="slidenum">
              <a:rPr lang="en-US"/>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3162910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8" name="Rectangle 8"/>
          <p:cNvSpPr>
            <a:spLocks noGrp="1" noChangeArrowheads="1"/>
          </p:cNvSpPr>
          <p:nvPr>
            <p:ph type="sldNum" sz="quarter" idx="11"/>
          </p:nvPr>
        </p:nvSpPr>
        <p:spPr>
          <a:ln/>
        </p:spPr>
        <p:txBody>
          <a:bodyPr/>
          <a:lstStyle>
            <a:lvl1pPr>
              <a:defRPr/>
            </a:lvl1pPr>
          </a:lstStyle>
          <a:p>
            <a:fld id="{B4181F92-1568-C847-A515-0B76D46C5A51}" type="slidenum">
              <a:rPr lang="en-US"/>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0257764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4" name="Rectangle 8"/>
          <p:cNvSpPr>
            <a:spLocks noGrp="1" noChangeArrowheads="1"/>
          </p:cNvSpPr>
          <p:nvPr>
            <p:ph type="sldNum" sz="quarter" idx="11"/>
          </p:nvPr>
        </p:nvSpPr>
        <p:spPr>
          <a:ln/>
        </p:spPr>
        <p:txBody>
          <a:bodyPr/>
          <a:lstStyle>
            <a:lvl1pPr>
              <a:defRPr/>
            </a:lvl1pPr>
          </a:lstStyle>
          <a:p>
            <a:fld id="{E7EF3537-EE06-FD44-BC5D-A062780D06D9}" type="slidenum">
              <a:rPr lang="en-US"/>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03867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305064"/>
            <a:ext cx="8833104" cy="4005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4" name="Slide Number Placeholder 3"/>
          <p:cNvSpPr>
            <a:spLocks noGrp="1"/>
          </p:cNvSpPr>
          <p:nvPr>
            <p:ph type="sldNum" sz="quarter" idx="12"/>
          </p:nvPr>
        </p:nvSpPr>
        <p:spPr>
          <a:xfrm>
            <a:off x="8383954" y="6324600"/>
            <a:ext cx="609600" cy="441324"/>
          </a:xfrm>
        </p:spPr>
        <p:txBody>
          <a:bodyPr/>
          <a:lstStyle>
            <a:lvl1pPr>
              <a:defRPr sz="1400">
                <a:solidFill>
                  <a:srgbClr val="FFFFFF"/>
                </a:solidFill>
              </a:defRPr>
            </a:lvl1pPr>
          </a:lstStyle>
          <a:p>
            <a:fld id="{151E29E6-52D5-D84F-9BEC-984295002582}" type="slidenum">
              <a:rPr lang="en-US" smtClean="0"/>
              <a:pPr/>
              <a:t>‹#›</a:t>
            </a:fld>
            <a:endParaRPr lang="en-US" dirty="0"/>
          </a:p>
        </p:txBody>
      </p:sp>
      <p:pic>
        <p:nvPicPr>
          <p:cNvPr id="11" name="Picture 10" descr="nashp-logo copy.jpg"/>
          <p:cNvPicPr>
            <a:picLocks noChangeAspect="1"/>
          </p:cNvPicPr>
          <p:nvPr userDrawn="1"/>
        </p:nvPicPr>
        <p:blipFill rotWithShape="1">
          <a:blip r:embed="rId2">
            <a:extLst>
              <a:ext uri="{28A0092B-C50C-407E-A947-70E740481C1C}">
                <a14:useLocalDpi xmlns:a14="http://schemas.microsoft.com/office/drawing/2010/main" val="0"/>
              </a:ext>
            </a:extLst>
          </a:blip>
          <a:srcRect l="9220" t="22910" r="11824" b="41368"/>
          <a:stretch/>
        </p:blipFill>
        <p:spPr>
          <a:xfrm>
            <a:off x="158502" y="6305052"/>
            <a:ext cx="903407" cy="393524"/>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3" name="Rectangle 8"/>
          <p:cNvSpPr>
            <a:spLocks noGrp="1" noChangeArrowheads="1"/>
          </p:cNvSpPr>
          <p:nvPr>
            <p:ph type="sldNum" sz="quarter" idx="11"/>
          </p:nvPr>
        </p:nvSpPr>
        <p:spPr>
          <a:ln/>
        </p:spPr>
        <p:txBody>
          <a:bodyPr/>
          <a:lstStyle>
            <a:lvl1pPr>
              <a:defRPr/>
            </a:lvl1pPr>
          </a:lstStyle>
          <a:p>
            <a:fld id="{9442CA1F-E404-D748-B445-B1F1B9C445A8}" type="slidenum">
              <a:rPr lang="en-US"/>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262057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8"/>
          <p:cNvSpPr>
            <a:spLocks noGrp="1" noChangeArrowheads="1"/>
          </p:cNvSpPr>
          <p:nvPr>
            <p:ph type="sldNum" sz="quarter" idx="11"/>
          </p:nvPr>
        </p:nvSpPr>
        <p:spPr>
          <a:ln/>
        </p:spPr>
        <p:txBody>
          <a:bodyPr/>
          <a:lstStyle>
            <a:lvl1pPr>
              <a:defRPr/>
            </a:lvl1pPr>
          </a:lstStyle>
          <a:p>
            <a:fld id="{F0B0E028-0BA2-D040-A776-6E33955513CD}" type="slidenum">
              <a:rPr lang="en-US"/>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065445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8"/>
          <p:cNvSpPr>
            <a:spLocks noGrp="1" noChangeArrowheads="1"/>
          </p:cNvSpPr>
          <p:nvPr>
            <p:ph type="sldNum" sz="quarter" idx="11"/>
          </p:nvPr>
        </p:nvSpPr>
        <p:spPr>
          <a:ln/>
        </p:spPr>
        <p:txBody>
          <a:bodyPr/>
          <a:lstStyle>
            <a:lvl1pPr>
              <a:defRPr/>
            </a:lvl1pPr>
          </a:lstStyle>
          <a:p>
            <a:fld id="{D7C6B20D-C305-FF4C-A6B6-627BCAC18AB6}" type="slidenum">
              <a:rPr lang="en-US"/>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993826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1372FF35-E2AE-F04F-BA5B-60F77181E8C8}"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4357438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8"/>
          <p:cNvSpPr>
            <a:spLocks noGrp="1" noChangeArrowheads="1"/>
          </p:cNvSpPr>
          <p:nvPr>
            <p:ph type="sldNum" sz="quarter" idx="11"/>
          </p:nvPr>
        </p:nvSpPr>
        <p:spPr>
          <a:ln/>
        </p:spPr>
        <p:txBody>
          <a:bodyPr/>
          <a:lstStyle>
            <a:lvl1pPr>
              <a:defRPr/>
            </a:lvl1pPr>
          </a:lstStyle>
          <a:p>
            <a:fld id="{30612841-E2A0-4B40-AD1B-4DE3B8E3AB84}" type="slidenum">
              <a:rPr lang="en-US"/>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960277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124200" y="6324600"/>
            <a:ext cx="2895600" cy="323850"/>
          </a:xfrm>
          <a:prstGeom prst="rect">
            <a:avLst/>
          </a:prstGeom>
          <a:noFill/>
          <a:ln>
            <a:noFill/>
          </a:ln>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defTabSz="914400" eaLnBrk="1" fontAlgn="base" hangingPunct="1">
              <a:spcBef>
                <a:spcPct val="0"/>
              </a:spcBef>
              <a:spcAft>
                <a:spcPct val="0"/>
              </a:spcAft>
              <a:defRPr/>
            </a:pPr>
            <a:endParaRPr lang="en-US" altLang="en-US" sz="1200" smtClean="0">
              <a:solidFill>
                <a:srgbClr val="005595"/>
              </a:solidFill>
              <a:latin typeface="Arial" pitchFamily="34" charset="0"/>
              <a:cs typeface="MS PGothic" charset="0"/>
            </a:endParaRPr>
          </a:p>
        </p:txBody>
      </p:sp>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Tree>
    <p:extLst>
      <p:ext uri="{BB962C8B-B14F-4D97-AF65-F5344CB8AC3E}">
        <p14:creationId xmlns:p14="http://schemas.microsoft.com/office/powerpoint/2010/main" val="2209754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683E1A73-3C9C-484E-A723-8390E52FD439}"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106447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fld id="{E7D05A98-5496-BC4F-8031-074067EAF9BC}"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84356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E3830FE4-F0CB-4146-945C-AA8FA056ECE8}" type="slidenum">
              <a:rPr lang="en-US"/>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7960466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fld id="{21AF73F1-977F-ED4B-8E9C-468E414DCED8}" type="slidenum">
              <a:rPr lang="en-US"/>
              <a:pPr/>
              <a:t>‹#›</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94155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50"/>
            <a:ext cx="457200" cy="441325"/>
          </a:xfrm>
        </p:spPr>
        <p:txBody>
          <a:bodyPr/>
          <a:lstStyle>
            <a:lvl1pPr>
              <a:defRPr>
                <a:solidFill>
                  <a:schemeClr val="accent3">
                    <a:shade val="75000"/>
                  </a:schemeClr>
                </a:solidFill>
              </a:defRPr>
            </a:lvl1pPr>
          </a:lstStyle>
          <a:p>
            <a:fld id="{151E29E6-52D5-D84F-9BEC-984295002582}" type="slidenum">
              <a:rPr lang="en-US" smtClean="0"/>
              <a:t>‹#›</a:t>
            </a:fld>
            <a:endParaRPr lang="en-US"/>
          </a:p>
        </p:txBody>
      </p:sp>
      <p:sp>
        <p:nvSpPr>
          <p:cNvPr id="21" name="Rectangle 20"/>
          <p:cNvSpPr>
            <a:spLocks noChangeArrowheads="1"/>
          </p:cNvSpPr>
          <p:nvPr/>
        </p:nvSpPr>
        <p:spPr bwMode="auto">
          <a:xfrm>
            <a:off x="149352" y="638839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fld id="{6B830D82-0BB1-4049-B90F-D70168B73552}" type="slidenum">
              <a:rPr lang="en-US"/>
              <a:pPr/>
              <a:t>‹#›</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484017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A97A960C-4BE1-4A42-AA32-0306D4A5C4F4}" type="slidenum">
              <a:rPr lang="en-US"/>
              <a:pPr/>
              <a:t>‹#›</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5549664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EF48D0EC-0BC7-9F4F-9302-E6CFD47C92DC}" type="slidenum">
              <a:rPr lang="en-US"/>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449313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F3F39C5A-3EC5-8840-8471-72DA4736E92A}" type="slidenum">
              <a:rPr lang="en-US"/>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5120863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966CB46C-761D-5745-A480-2036F3D0E10B}"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61037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780F63ED-387B-A540-8C1C-474438E2195C}" type="slidenum">
              <a:rPr lang="en-US"/>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4580363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0" y="6057900"/>
            <a:ext cx="3200400" cy="800100"/>
          </a:xfrm>
          <a:prstGeom prst="rect">
            <a:avLst/>
          </a:prstGeom>
        </p:spPr>
      </p:pic>
    </p:spTree>
    <p:extLst>
      <p:ext uri="{BB962C8B-B14F-4D97-AF65-F5344CB8AC3E}">
        <p14:creationId xmlns:p14="http://schemas.microsoft.com/office/powerpoint/2010/main" val="1263042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0" y="6057900"/>
            <a:ext cx="3200400" cy="800100"/>
          </a:xfrm>
          <a:prstGeom prst="rect">
            <a:avLst/>
          </a:prstGeom>
        </p:spPr>
      </p:pic>
    </p:spTree>
    <p:extLst>
      <p:ext uri="{BB962C8B-B14F-4D97-AF65-F5344CB8AC3E}">
        <p14:creationId xmlns:p14="http://schemas.microsoft.com/office/powerpoint/2010/main" val="33759863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987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922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50"/>
            <a:ext cx="457200" cy="441325"/>
          </a:xfrm>
        </p:spPr>
        <p:txBody>
          <a:bodyPr/>
          <a:lstStyle/>
          <a:p>
            <a:fld id="{151E29E6-52D5-D84F-9BEC-98429500258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9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3" name="Slide Number Placeholder 22"/>
          <p:cNvSpPr txBox="1">
            <a:spLocks/>
          </p:cNvSpPr>
          <p:nvPr userDrawn="1"/>
        </p:nvSpPr>
        <p:spPr>
          <a:xfrm>
            <a:off x="8376516" y="6322720"/>
            <a:ext cx="4572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0732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850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769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282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03365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033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9D98FE0-9405-47E5-BFCE-B1E4861676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200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51E29E6-52D5-D84F-9BEC-98429500258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hyperlink" Target="mailto:mrtwaiver@health.state.ny.us" TargetMode="Externa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7.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9.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5448" y="6259373"/>
            <a:ext cx="8833104" cy="43858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376516" y="6322720"/>
            <a:ext cx="4572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1" name="Picture 20" descr="nashp-logo copy.jpg"/>
          <p:cNvPicPr>
            <a:picLocks noChangeAspect="1"/>
          </p:cNvPicPr>
          <p:nvPr userDrawn="1"/>
        </p:nvPicPr>
        <p:blipFill rotWithShape="1">
          <a:blip r:embed="rId11">
            <a:extLst>
              <a:ext uri="{28A0092B-C50C-407E-A947-70E740481C1C}">
                <a14:useLocalDpi xmlns:a14="http://schemas.microsoft.com/office/drawing/2010/main" val="0"/>
              </a:ext>
            </a:extLst>
          </a:blip>
          <a:srcRect l="9220" t="25298" r="11824" b="41368"/>
          <a:stretch/>
        </p:blipFill>
        <p:spPr>
          <a:xfrm>
            <a:off x="158502" y="6310961"/>
            <a:ext cx="903407" cy="36721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257300"/>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defTabSz="914400">
              <a:defRPr/>
            </a:pPr>
            <a:endParaRPr lang="en-US">
              <a:solidFill>
                <a:prstClr val="black">
                  <a:tint val="75000"/>
                </a:prstClr>
              </a:solidFill>
              <a:latin typeface="Arial"/>
            </a:endParaRPr>
          </a:p>
        </p:txBody>
      </p:sp>
    </p:spTree>
    <p:extLst>
      <p:ext uri="{BB962C8B-B14F-4D97-AF65-F5344CB8AC3E}">
        <p14:creationId xmlns:p14="http://schemas.microsoft.com/office/powerpoint/2010/main" val="23766609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5758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Arial"/>
            </a:endParaRPr>
          </a:p>
        </p:txBody>
      </p:sp>
    </p:spTree>
    <p:extLst>
      <p:ext uri="{BB962C8B-B14F-4D97-AF65-F5344CB8AC3E}">
        <p14:creationId xmlns:p14="http://schemas.microsoft.com/office/powerpoint/2010/main" val="8490592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5758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a:endParaRPr>
          </a:p>
        </p:txBody>
      </p:sp>
    </p:spTree>
    <p:extLst>
      <p:ext uri="{BB962C8B-B14F-4D97-AF65-F5344CB8AC3E}">
        <p14:creationId xmlns:p14="http://schemas.microsoft.com/office/powerpoint/2010/main" val="8437637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5758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Arial"/>
            </a:endParaRPr>
          </a:p>
        </p:txBody>
      </p:sp>
    </p:spTree>
    <p:extLst>
      <p:ext uri="{BB962C8B-B14F-4D97-AF65-F5344CB8AC3E}">
        <p14:creationId xmlns:p14="http://schemas.microsoft.com/office/powerpoint/2010/main" val="29030678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670949"/>
            <a:ext cx="9144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Calibri"/>
            </a:endParaRPr>
          </a:p>
        </p:txBody>
      </p:sp>
      <p:sp>
        <p:nvSpPr>
          <p:cNvPr id="9" name="Rectangle 8"/>
          <p:cNvSpPr/>
          <p:nvPr userDrawn="1"/>
        </p:nvSpPr>
        <p:spPr>
          <a:xfrm>
            <a:off x="0" y="5545570"/>
            <a:ext cx="9144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dirty="0">
              <a:solidFill>
                <a:srgbClr val="FFFFFF"/>
              </a:solidFill>
              <a:latin typeface="Calibri"/>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6459" y="6338285"/>
            <a:ext cx="1297082" cy="440281"/>
          </a:xfrm>
          <a:prstGeom prst="rect">
            <a:avLst/>
          </a:prstGeom>
        </p:spPr>
      </p:pic>
      <p:sp>
        <p:nvSpPr>
          <p:cNvPr id="17" name="Rectangle 16"/>
          <p:cNvSpPr/>
          <p:nvPr userDrawn="1"/>
        </p:nvSpPr>
        <p:spPr>
          <a:xfrm>
            <a:off x="259317" y="3086149"/>
            <a:ext cx="5261698" cy="584776"/>
          </a:xfrm>
          <a:prstGeom prst="rect">
            <a:avLst/>
          </a:prstGeom>
        </p:spPr>
        <p:txBody>
          <a:bodyPr wrap="square">
            <a:spAutoFit/>
          </a:bodyPr>
          <a:lstStyle/>
          <a:p>
            <a:pPr defTabSz="914400"/>
            <a:r>
              <a:rPr lang="en-US" sz="3200" dirty="0" smtClean="0">
                <a:solidFill>
                  <a:srgbClr val="503278"/>
                </a:solidFill>
                <a:latin typeface="Arial" panose="020B0604020202020204" pitchFamily="34" charset="0"/>
                <a:cs typeface="Arial" panose="020B0604020202020204" pitchFamily="34" charset="0"/>
              </a:rPr>
              <a:t>Questions?</a:t>
            </a:r>
            <a:endParaRPr lang="en-US" sz="3200" dirty="0">
              <a:solidFill>
                <a:srgbClr val="503278"/>
              </a:solidFill>
              <a:latin typeface="Arial" panose="020B0604020202020204" pitchFamily="34" charset="0"/>
              <a:cs typeface="Arial" panose="020B0604020202020204" pitchFamily="34" charset="0"/>
            </a:endParaRPr>
          </a:p>
        </p:txBody>
      </p:sp>
      <p:sp>
        <p:nvSpPr>
          <p:cNvPr id="18" name="Rectangle 9"/>
          <p:cNvSpPr>
            <a:spLocks noChangeArrowheads="1"/>
          </p:cNvSpPr>
          <p:nvPr userDrawn="1"/>
        </p:nvSpPr>
        <p:spPr bwMode="auto">
          <a:xfrm>
            <a:off x="586955" y="3821280"/>
            <a:ext cx="3431577" cy="830997"/>
          </a:xfrm>
          <a:prstGeom prst="rect">
            <a:avLst/>
          </a:prstGeom>
          <a:noFill/>
          <a:ln w="9525">
            <a:noFill/>
            <a:miter lim="800000"/>
            <a:headEnd/>
            <a:tailEnd/>
          </a:ln>
        </p:spPr>
        <p:txBody>
          <a:bodyPr wrap="square">
            <a:spAutoFit/>
          </a:bodyPr>
          <a:lstStyle/>
          <a:p>
            <a:pPr defTabSz="914400"/>
            <a:r>
              <a:rPr lang="en-US" sz="2400" b="1" i="1" dirty="0" smtClean="0">
                <a:solidFill>
                  <a:srgbClr val="000000"/>
                </a:solidFill>
                <a:latin typeface="Arial" panose="020B0604020202020204" pitchFamily="34" charset="0"/>
                <a:cs typeface="Arial" panose="020B0604020202020204" pitchFamily="34" charset="0"/>
              </a:rPr>
              <a:t>DSRIP e-mail:</a:t>
            </a:r>
            <a:r>
              <a:rPr lang="en-US" sz="2400" dirty="0">
                <a:solidFill>
                  <a:srgbClr val="5A336F"/>
                </a:solidFill>
                <a:latin typeface="Arial" panose="020B0604020202020204" pitchFamily="34" charset="0"/>
                <a:cs typeface="Arial" panose="020B0604020202020204" pitchFamily="34" charset="0"/>
                <a:hlinkClick r:id="rId5"/>
              </a:rPr>
              <a:t/>
            </a:r>
            <a:br>
              <a:rPr lang="en-US" sz="2400" dirty="0">
                <a:solidFill>
                  <a:srgbClr val="5A336F"/>
                </a:solidFill>
                <a:latin typeface="Arial" panose="020B0604020202020204" pitchFamily="34" charset="0"/>
                <a:cs typeface="Arial" panose="020B0604020202020204" pitchFamily="34" charset="0"/>
                <a:hlinkClick r:id="rId5"/>
              </a:rPr>
            </a:br>
            <a:r>
              <a:rPr lang="en-US" sz="2400" dirty="0" smtClean="0">
                <a:solidFill>
                  <a:srgbClr val="503278"/>
                </a:solidFill>
                <a:latin typeface="Arial" panose="020B0604020202020204" pitchFamily="34" charset="0"/>
                <a:cs typeface="Arial" panose="020B0604020202020204" pitchFamily="34" charset="0"/>
              </a:rPr>
              <a:t>dsrip@health.ny.gov</a:t>
            </a:r>
          </a:p>
        </p:txBody>
      </p:sp>
    </p:spTree>
    <p:extLst>
      <p:ext uri="{BB962C8B-B14F-4D97-AF65-F5344CB8AC3E}">
        <p14:creationId xmlns:p14="http://schemas.microsoft.com/office/powerpoint/2010/main" val="2612731608"/>
      </p:ext>
    </p:extLst>
  </p:cSld>
  <p:clrMap bg1="lt1" tx1="dk1" bg2="lt2" tx2="dk2" accent1="accent1" accent2="accent2" accent3="accent3" accent4="accent4" accent5="accent5" accent6="accent6" hlink="hlink" folHlink="folHlink"/>
  <p:sldLayoutIdLst>
    <p:sldLayoutId id="2147483766" r:id="rId1"/>
    <p:sldLayoutId id="2147483768"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spcBef>
                <a:spcPct val="50000"/>
              </a:spcBef>
              <a:defRPr sz="1200">
                <a:solidFill>
                  <a:srgbClr val="005595"/>
                </a:solidFill>
                <a:latin typeface="+mn-lt"/>
                <a:ea typeface="+mn-ea"/>
                <a:cs typeface="+mn-cs"/>
              </a:defRPr>
            </a:lvl1pPr>
          </a:lstStyle>
          <a:p>
            <a:pPr defTabSz="914400" fontAlgn="base">
              <a:spcAft>
                <a:spcPct val="0"/>
              </a:spcAft>
              <a:defRPr/>
            </a:pPr>
            <a:endParaRPr lang="en-US">
              <a:latin typeface="Arial"/>
            </a:endParaRP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charset="0"/>
              </a:defRPr>
            </a:lvl1pPr>
          </a:lstStyle>
          <a:p>
            <a:pPr defTabSz="914400" fontAlgn="base">
              <a:spcBef>
                <a:spcPct val="0"/>
              </a:spcBef>
              <a:spcAft>
                <a:spcPct val="0"/>
              </a:spcAft>
            </a:pPr>
            <a:fld id="{7ECD1A8A-566D-2049-840A-19DB3A0B1A22}" type="slidenum">
              <a:rPr lang="en-US" smtClean="0">
                <a:ea typeface="MS PGothic" charset="0"/>
                <a:cs typeface="MS PGothic" charset="0"/>
              </a:rPr>
              <a:pPr defTabSz="914400" fontAlgn="base">
                <a:spcBef>
                  <a:spcPct val="0"/>
                </a:spcBef>
                <a:spcAft>
                  <a:spcPct val="0"/>
                </a:spcAft>
              </a:pPr>
              <a:t>‹#›</a:t>
            </a:fld>
            <a:endParaRPr lang="en-US" smtClean="0">
              <a:ea typeface="MS PGothic" charset="0"/>
              <a:cs typeface="MS PGothic" charset="0"/>
            </a:endParaRPr>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ea typeface="+mn-ea"/>
                <a:cs typeface="+mn-cs"/>
              </a:defRPr>
            </a:lvl1pPr>
          </a:lstStyle>
          <a:p>
            <a:pPr defTabSz="914400" fontAlgn="base">
              <a:spcBef>
                <a:spcPct val="0"/>
              </a:spcBef>
              <a:spcAft>
                <a:spcPct val="0"/>
              </a:spcAft>
              <a:defRPr/>
            </a:pPr>
            <a:endParaRPr lang="en-US">
              <a:latin typeface="Arial"/>
            </a:endParaRPr>
          </a:p>
        </p:txBody>
      </p:sp>
    </p:spTree>
    <p:extLst>
      <p:ext uri="{BB962C8B-B14F-4D97-AF65-F5344CB8AC3E}">
        <p14:creationId xmlns:p14="http://schemas.microsoft.com/office/powerpoint/2010/main" val="134264092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0" fontAlgn="base" hangingPunct="0">
        <a:spcBef>
          <a:spcPct val="0"/>
        </a:spcBef>
        <a:spcAft>
          <a:spcPct val="0"/>
        </a:spcAft>
        <a:defRPr sz="3200" b="1">
          <a:solidFill>
            <a:srgbClr val="005595"/>
          </a:solidFill>
          <a:latin typeface="+mj-lt"/>
          <a:ea typeface="MS PGothic" pitchFamily="34" charset="-128"/>
          <a:cs typeface="MS PGothic" charset="0"/>
        </a:defRPr>
      </a:lvl1pPr>
      <a:lvl2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005595"/>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1600">
          <a:solidFill>
            <a:srgbClr val="005595"/>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charset="0"/>
              </a:defRPr>
            </a:lvl1pPr>
          </a:lstStyle>
          <a:p>
            <a:pPr defTabSz="914400" fontAlgn="base">
              <a:spcBef>
                <a:spcPct val="0"/>
              </a:spcBef>
              <a:spcAft>
                <a:spcPct val="0"/>
              </a:spcAft>
            </a:pPr>
            <a:fld id="{1F3928AB-85FA-924A-8429-8F9262F67B3A}" type="slidenum">
              <a:rPr lang="en-US" smtClean="0">
                <a:ea typeface="MS PGothic" charset="0"/>
                <a:cs typeface="MS PGothic" charset="0"/>
              </a:rPr>
              <a:pPr defTabSz="914400" fontAlgn="base">
                <a:spcBef>
                  <a:spcPct val="0"/>
                </a:spcBef>
                <a:spcAft>
                  <a:spcPct val="0"/>
                </a:spcAft>
              </a:pPr>
              <a:t>‹#›</a:t>
            </a:fld>
            <a:endParaRPr lang="en-US" smtClean="0">
              <a:ea typeface="MS PGothic" charset="0"/>
              <a:cs typeface="MS PGothic" charset="0"/>
            </a:endParaRPr>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ea typeface="+mn-ea"/>
                <a:cs typeface="+mn-cs"/>
              </a:defRPr>
            </a:lvl1pPr>
          </a:lstStyle>
          <a:p>
            <a:pPr defTabSz="914400" fontAlgn="base">
              <a:spcBef>
                <a:spcPct val="0"/>
              </a:spcBef>
              <a:spcAft>
                <a:spcPct val="0"/>
              </a:spcAft>
              <a:defRPr/>
            </a:pPr>
            <a:endParaRPr lang="en-US">
              <a:latin typeface="Arial"/>
            </a:endParaRPr>
          </a:p>
        </p:txBody>
      </p:sp>
    </p:spTree>
    <p:extLst>
      <p:ext uri="{BB962C8B-B14F-4D97-AF65-F5344CB8AC3E}">
        <p14:creationId xmlns:p14="http://schemas.microsoft.com/office/powerpoint/2010/main" val="113680937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0" fontAlgn="base" hangingPunct="0">
        <a:spcBef>
          <a:spcPct val="0"/>
        </a:spcBef>
        <a:spcAft>
          <a:spcPct val="0"/>
        </a:spcAft>
        <a:defRPr sz="3200" b="1">
          <a:solidFill>
            <a:srgbClr val="005595"/>
          </a:solidFill>
          <a:latin typeface="+mj-lt"/>
          <a:ea typeface="MS PGothic" pitchFamily="34" charset="-128"/>
          <a:cs typeface="MS PGothic" charset="0"/>
        </a:defRPr>
      </a:lvl1pPr>
      <a:lvl2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rgbClr val="005595"/>
          </a:solidFill>
          <a:latin typeface="Arial" charset="0"/>
          <a:ea typeface="MS PGothic" pitchFamily="34" charset="-128"/>
          <a:cs typeface="MS PGothic"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005595"/>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1600">
          <a:solidFill>
            <a:srgbClr val="005595"/>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400">
          <a:solidFill>
            <a:srgbClr val="005595"/>
          </a:solidFill>
          <a:latin typeface="+mn-lt"/>
          <a:ea typeface="MS PGothic" pitchFamily="34" charset="-128"/>
          <a:cs typeface="MS PGothic" charset="0"/>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114AFB0-8DFD-4A95-84F6-F5F2B0AC79D3}"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extLst>
      <p:ext uri="{BB962C8B-B14F-4D97-AF65-F5344CB8AC3E}">
        <p14:creationId xmlns:p14="http://schemas.microsoft.com/office/powerpoint/2010/main" val="423668907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hyperlink" Target="mailto:kwl@georgetown.edu" TargetMode="External"/><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3" Type="http://schemas.openxmlformats.org/officeDocument/2006/relationships/hyperlink" Target="mailto:kwl@georgetown.edu" TargetMode="External"/><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3" Type="http://schemas.openxmlformats.org/officeDocument/2006/relationships/hyperlink" Target="mailto:kwl@georgetown.edu" TargetMode="External"/><Relationship Id="rId2" Type="http://schemas.openxmlformats.org/officeDocument/2006/relationships/notesSlide" Target="../notesSlides/notesSlide17.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3" Type="http://schemas.openxmlformats.org/officeDocument/2006/relationships/hyperlink" Target="mailto:dania.palanker@georgetown.edu" TargetMode="External"/><Relationship Id="rId2" Type="http://schemas.openxmlformats.org/officeDocument/2006/relationships/hyperlink" Target="mailto:kwl@georgetown.edu" TargetMode="External"/><Relationship Id="rId1" Type="http://schemas.openxmlformats.org/officeDocument/2006/relationships/slideLayout" Target="../slideLayouts/slideLayout77.xml"/><Relationship Id="rId4" Type="http://schemas.openxmlformats.org/officeDocument/2006/relationships/hyperlink" Target="mailto:joann.volk@georgetown.ed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hir.georgetown.edu/" TargetMode="Externa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00939" y="2819400"/>
            <a:ext cx="6542126" cy="1107856"/>
          </a:xfrm>
        </p:spPr>
        <p:txBody>
          <a:bodyPr>
            <a:noAutofit/>
          </a:bodyPr>
          <a:lstStyle/>
          <a:p>
            <a:r>
              <a:rPr lang="en-US" sz="3000" b="0" cap="none" dirty="0" smtClean="0"/>
              <a:t>Tuesday, May 29, 2018</a:t>
            </a:r>
            <a:br>
              <a:rPr lang="en-US" sz="3000" b="0" cap="none" dirty="0" smtClean="0"/>
            </a:br>
            <a:r>
              <a:rPr lang="en-US" sz="3000" b="0" cap="none" dirty="0" smtClean="0"/>
              <a:t> 3:00pm-4:00pm </a:t>
            </a:r>
            <a:r>
              <a:rPr lang="en-US" sz="3000" b="0" cap="none" dirty="0"/>
              <a:t>Eastern</a:t>
            </a:r>
            <a:br>
              <a:rPr lang="en-US" sz="3000" b="0" cap="none" dirty="0"/>
            </a:br>
            <a:endParaRPr lang="en-US" sz="3000" b="0" cap="none" dirty="0"/>
          </a:p>
        </p:txBody>
      </p:sp>
      <p:sp>
        <p:nvSpPr>
          <p:cNvPr id="6" name="Title 1"/>
          <p:cNvSpPr>
            <a:spLocks noGrp="1"/>
          </p:cNvSpPr>
          <p:nvPr>
            <p:ph type="title"/>
          </p:nvPr>
        </p:nvSpPr>
        <p:spPr>
          <a:xfrm>
            <a:off x="2410577" y="388034"/>
            <a:ext cx="6498251" cy="1881321"/>
          </a:xfrm>
        </p:spPr>
        <p:txBody>
          <a:bodyPr>
            <a:normAutofit fontScale="90000"/>
          </a:bodyPr>
          <a:lstStyle/>
          <a:p>
            <a:r>
              <a:rPr lang="en-US" sz="3600" dirty="0" smtClean="0"/>
              <a:t>Ministries, AHPs and Short Term Plans: What Is a State to Do?</a:t>
            </a:r>
            <a:r>
              <a:rPr lang="en-US" sz="2700" dirty="0"/>
              <a:t/>
            </a:r>
            <a:br>
              <a:rPr lang="en-US" sz="2700" dirty="0"/>
            </a:br>
            <a:endParaRPr lang="en-US" sz="2700" dirty="0"/>
          </a:p>
        </p:txBody>
      </p:sp>
      <p:sp>
        <p:nvSpPr>
          <p:cNvPr id="5" name="Subtitle 3"/>
          <p:cNvSpPr txBox="1">
            <a:spLocks/>
          </p:cNvSpPr>
          <p:nvPr/>
        </p:nvSpPr>
        <p:spPr>
          <a:xfrm>
            <a:off x="150667" y="4500373"/>
            <a:ext cx="8842679" cy="517104"/>
          </a:xfrm>
          <a:prstGeom prst="rect">
            <a:avLst/>
          </a:prstGeom>
        </p:spPr>
        <p:txBody>
          <a:bodyPr vert="horz">
            <a:noAutofit/>
          </a:bodyPr>
          <a:lstStyle>
            <a:lvl1pPr marL="0" indent="0" algn="ctr" rtl="0" eaLnBrk="1" latinLnBrk="0" hangingPunct="1">
              <a:spcBef>
                <a:spcPct val="20000"/>
              </a:spcBef>
              <a:buClrTx/>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tx1"/>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Tx/>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tx1"/>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Tx/>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1800" b="0" cap="none" dirty="0" smtClean="0"/>
              <a:t>Supported by The Robert Wood Johnson Foundation</a:t>
            </a:r>
            <a:endParaRPr lang="en-US" sz="1800" cap="none" dirty="0"/>
          </a:p>
        </p:txBody>
      </p:sp>
    </p:spTree>
    <p:extLst>
      <p:ext uri="{BB962C8B-B14F-4D97-AF65-F5344CB8AC3E}">
        <p14:creationId xmlns:p14="http://schemas.microsoft.com/office/powerpoint/2010/main" val="61025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2F5897"/>
                </a:solidFill>
              </a:rPr>
              <a:t>Short Term Plans: Underwriting</a:t>
            </a:r>
            <a:endParaRPr lang="en-US" sz="3200" dirty="0"/>
          </a:p>
        </p:txBody>
      </p:sp>
      <p:sp>
        <p:nvSpPr>
          <p:cNvPr id="3" name="Rectangle 2"/>
          <p:cNvSpPr/>
          <p:nvPr/>
        </p:nvSpPr>
        <p:spPr>
          <a:xfrm>
            <a:off x="0" y="5791200"/>
            <a:ext cx="3429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065" y="1095953"/>
            <a:ext cx="6140335" cy="5304847"/>
          </a:xfrm>
        </p:spPr>
      </p:pic>
      <p:sp>
        <p:nvSpPr>
          <p:cNvPr id="5" name="TextBox 4"/>
          <p:cNvSpPr txBox="1"/>
          <p:nvPr/>
        </p:nvSpPr>
        <p:spPr>
          <a:xfrm>
            <a:off x="6324600" y="2590800"/>
            <a:ext cx="1752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Post-claims underwriting can lead to rescission even if initially pass underwriting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838200" y="6400800"/>
            <a:ext cx="3505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eHealthinsurance.org</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fld id="{09D98FE0-9405-47E5-BFCE-B1E48616763A}"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81181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Short-term Plans: Federal Regulation</a:t>
            </a:r>
            <a:endParaRPr lang="en-US" sz="3200" dirty="0"/>
          </a:p>
        </p:txBody>
      </p:sp>
      <p:sp>
        <p:nvSpPr>
          <p:cNvPr id="7" name="TextBox 6"/>
          <p:cNvSpPr txBox="1"/>
          <p:nvPr/>
        </p:nvSpPr>
        <p:spPr>
          <a:xfrm>
            <a:off x="838200" y="1219200"/>
            <a:ext cx="7239000" cy="560153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Rule change in 2016, because of concerns: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Consumers were using short-term as primary coverage (not as a gap-filler)</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Short-term enrollment causing adverse selection against compliant market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Current rule: Coverage duration must be less than 3 months, including extensions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Enrollment in STLDI does NOT satisfy individual mandate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Proposed rule change in 2018</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Extend duration allowance to less than 12 months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Allow extensions (with issuer’s consent) beyond this term</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[And, no mandate penalty in 2019.]</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6281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Short-term Plans: </a:t>
            </a:r>
            <a:r>
              <a:rPr lang="en-US" dirty="0" smtClean="0"/>
              <a:t>Current </a:t>
            </a:r>
            <a:r>
              <a:rPr lang="en-US" sz="3200" dirty="0" smtClean="0"/>
              <a:t>State Regulation</a:t>
            </a:r>
            <a:endParaRPr lang="en-US" sz="3200" dirty="0"/>
          </a:p>
        </p:txBody>
      </p:sp>
      <p:sp>
        <p:nvSpPr>
          <p:cNvPr id="7" name="TextBox 6"/>
          <p:cNvSpPr txBox="1"/>
          <p:nvPr/>
        </p:nvSpPr>
        <p:spPr>
          <a:xfrm>
            <a:off x="838200" y="1219200"/>
            <a:ext cx="7239000" cy="5386090"/>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Some states limit contract duration:</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6 or 12 months most common limits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OR and VT limit to 3 months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Some states exempt plans under 6 months from some regulations, but allow longer plans</a:t>
            </a: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Ten states require coverage of all state benefit mandates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Such as diabetes care management or TMJ treatment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No states require coverage of all Essential Health Benefits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Three states effectively ban short-term plans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MA</a:t>
            </a:r>
            <a:r>
              <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 NJ, </a:t>
            </a: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NY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91017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State Options to Address Short-Term Plans (1)</a:t>
            </a:r>
            <a:endParaRPr lang="en-US" sz="3200" dirty="0"/>
          </a:p>
        </p:txBody>
      </p:sp>
      <p:sp>
        <p:nvSpPr>
          <p:cNvPr id="7" name="TextBox 6"/>
          <p:cNvSpPr txBox="1"/>
          <p:nvPr/>
        </p:nvSpPr>
        <p:spPr>
          <a:xfrm>
            <a:off x="838200" y="1245139"/>
            <a:ext cx="7239000" cy="443198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Limit contract duration to 3 or 6 months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Prevent stacking of multiple plans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Prohibit renewals &amp; define renewals as issuance of new policy within specified timeframe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Limit coverage by one insurer to specified timeframe in 365 day period</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Limit coverage of individual in short-term plans to specified  timeframe in 365 day period</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Prohibit waiving health status underwriting to people already enrolled</a:t>
            </a:r>
            <a:endParaRPr kumimoji="0" lang="en-US" sz="24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95950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dirty="0" smtClean="0"/>
              <a:t>State Options to Address Short-Term Plans (2)</a:t>
            </a:r>
            <a:endParaRPr lang="en-US" sz="3200" dirty="0">
              <a:latin typeface="+mn-lt"/>
            </a:endParaRPr>
          </a:p>
        </p:txBody>
      </p:sp>
      <p:sp>
        <p:nvSpPr>
          <p:cNvPr id="7" name="TextBox 6"/>
          <p:cNvSpPr txBox="1"/>
          <p:nvPr/>
        </p:nvSpPr>
        <p:spPr>
          <a:xfrm>
            <a:off x="838200" y="1245139"/>
            <a:ext cx="7239000" cy="6771084"/>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Level playing field by requiring compliance with (some/all) individual market rules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All state benefit mandates </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Essential health benefits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No rescissions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Preexisting condition protections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Appeals process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Reduce risk of market segmentation</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Assess short-term issuers for reinsurance </a:t>
            </a: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funds</a:t>
            </a:r>
            <a:endPar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Set minimum medical loss ratio (MLR</a:t>
            </a: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Limit rating factors </a:t>
            </a:r>
            <a:endPar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Prohibit sale to people eligible for marketplace coverage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188521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dirty="0"/>
              <a:t>State Options to Address Short-Term Plans </a:t>
            </a:r>
            <a:r>
              <a:rPr lang="en-US" dirty="0" smtClean="0"/>
              <a:t>(3)</a:t>
            </a:r>
            <a:endParaRPr lang="en-US" sz="3200" dirty="0">
              <a:latin typeface="+mn-lt"/>
            </a:endParaRPr>
          </a:p>
        </p:txBody>
      </p:sp>
      <p:sp>
        <p:nvSpPr>
          <p:cNvPr id="7" name="TextBox 6"/>
          <p:cNvSpPr txBox="1"/>
          <p:nvPr/>
        </p:nvSpPr>
        <p:spPr>
          <a:xfrm>
            <a:off x="838200" y="1245139"/>
            <a:ext cx="7239000" cy="443198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Improve transparency and oversight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Track enrollment</a:t>
            </a:r>
            <a:endPar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Conduct regulatory review</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Require additional consumer disclosures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Other state efforts underway:</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Ban short-term plans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Use regulatory authority to define, limit duration, improve consumer protections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801161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i="1" dirty="0" smtClean="0"/>
              <a:t>Questions on Short Term Plans</a:t>
            </a:r>
            <a:endParaRPr lang="en-US" sz="3200" i="1" dirty="0"/>
          </a:p>
        </p:txBody>
      </p:sp>
      <p:sp>
        <p:nvSpPr>
          <p:cNvPr id="7" name="TextBox 6"/>
          <p:cNvSpPr txBox="1"/>
          <p:nvPr/>
        </p:nvSpPr>
        <p:spPr>
          <a:xfrm>
            <a:off x="762000" y="1752600"/>
            <a:ext cx="7239000" cy="36009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Dania Palanker, </a:t>
            </a:r>
            <a:r>
              <a:rPr kumimoji="0" lang="en-US" sz="2800" b="0" i="0" u="none" strike="noStrike" kern="1200" cap="none" spc="0" normalizeH="0" baseline="0" noProof="0" dirty="0">
                <a:ln>
                  <a:noFill/>
                </a:ln>
                <a:solidFill>
                  <a:srgbClr val="2F5897"/>
                </a:solidFill>
                <a:effectLst/>
                <a:uLnTx/>
                <a:uFillTx/>
                <a:latin typeface="Cambria"/>
                <a:ea typeface="Baskerville Old Face" charset="0"/>
                <a:cs typeface="Baskerville Old Face" charset="0"/>
              </a:rPr>
              <a:t>J.D., </a:t>
            </a:r>
            <a:r>
              <a:rPr kumimoji="0" lang="en-US" sz="28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M.P.P.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Assistant Research Professor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Georgetown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Center on Health Insurance Reforms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hlinkClick r:id="rId3"/>
              </a:rPr>
              <a:t>Dania.palanker@georgetown.edu</a:t>
            </a:r>
            <a:endParaRPr kumimoji="0" lang="en-US" sz="2000" b="0" i="0" u="none" strike="noStrike" kern="1200" cap="none" spc="0" normalizeH="0" baseline="0" noProof="0" smtClean="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202-687-0964</a:t>
            </a:r>
            <a:endParaRPr kumimoji="0" lang="en-US" sz="2000" b="0" i="0" u="none" strike="noStrike" kern="1200" cap="none" spc="0" normalizeH="0" baseline="0" noProof="0" dirty="0">
              <a:ln>
                <a:noFill/>
              </a:ln>
              <a:solidFill>
                <a:srgbClr val="2F5897"/>
              </a:solidFill>
              <a:effectLst/>
              <a:uLnTx/>
              <a:uFillTx/>
              <a:latin typeface="Cambria"/>
              <a:ea typeface="Baskerville Old Face" charset="0"/>
              <a:cs typeface="Baskerville Old Face"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172171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Association Health Plans: </a:t>
            </a:r>
            <a:br>
              <a:rPr lang="en-US" sz="3200" dirty="0" smtClean="0"/>
            </a:br>
            <a:r>
              <a:rPr lang="en-US" sz="3200" dirty="0" smtClean="0"/>
              <a:t>Background and Current Framework</a:t>
            </a:r>
            <a:endParaRPr lang="en-US" sz="3200" dirty="0"/>
          </a:p>
        </p:txBody>
      </p:sp>
      <p:sp>
        <p:nvSpPr>
          <p:cNvPr id="7" name="TextBox 6"/>
          <p:cNvSpPr txBox="1"/>
          <p:nvPr/>
        </p:nvSpPr>
        <p:spPr>
          <a:xfrm>
            <a:off x="838200" y="1295400"/>
            <a:ext cx="7239000" cy="5109091"/>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AHP </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sym typeface="Wingdings" panose="05000000000000000000" pitchFamily="2" charset="2"/>
              </a:rPr>
              <a:t></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 health plan sponsored by an employer-based association, such as a professional or trade group</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AHPs exist under the ACA but are not a distinct category of health insurance coverage.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AHP coverage sold to:</a:t>
            </a: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Individuals is regulated as individual market coverage;</a:t>
            </a: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Small groups is regulated as small group market coverage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sng"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Exception</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 when a group of employers can be considered bound together as a bona fide single employer group </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sym typeface="Wingdings" panose="05000000000000000000" pitchFamily="2" charset="2"/>
              </a:rPr>
              <a:t> may be treated as a large-employer health plan</a:t>
            </a: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514321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Association Health Plans: </a:t>
            </a:r>
            <a:br>
              <a:rPr lang="en-US" sz="3200" dirty="0" smtClean="0"/>
            </a:br>
            <a:r>
              <a:rPr lang="en-US" sz="3200" dirty="0" smtClean="0"/>
              <a:t>Proposed Rule</a:t>
            </a:r>
            <a:endParaRPr lang="en-US" sz="3200" dirty="0"/>
          </a:p>
        </p:txBody>
      </p:sp>
      <p:sp>
        <p:nvSpPr>
          <p:cNvPr id="7" name="TextBox 6"/>
          <p:cNvSpPr txBox="1"/>
          <p:nvPr/>
        </p:nvSpPr>
        <p:spPr>
          <a:xfrm>
            <a:off x="838200" y="1437714"/>
            <a:ext cx="7239000" cy="4339650"/>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Would make it easier for employers to join together to form associations that would be treated as large-group coverage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AHP could form solely for purpose of offering insurance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Commonality of interest could be demonstrated where members are:</a:t>
            </a: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In the same trade/industry, etc., or</a:t>
            </a: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Have their principal place of business in the same geographic region (including multistate metro areas)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Would allow membership by the self-employed</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434393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Association Health Plans: </a:t>
            </a:r>
            <a:br>
              <a:rPr lang="en-US" sz="3200" dirty="0" smtClean="0"/>
            </a:br>
            <a:r>
              <a:rPr lang="en-US" sz="3200" dirty="0" smtClean="0"/>
              <a:t>Proposed Rule</a:t>
            </a:r>
            <a:endParaRPr lang="en-US" sz="3200" dirty="0"/>
          </a:p>
        </p:txBody>
      </p:sp>
      <p:sp>
        <p:nvSpPr>
          <p:cNvPr id="7" name="TextBox 6"/>
          <p:cNvSpPr txBox="1"/>
          <p:nvPr/>
        </p:nvSpPr>
        <p:spPr>
          <a:xfrm>
            <a:off x="831783" y="1524000"/>
            <a:ext cx="7239000" cy="3908762"/>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Would prevent AHPs from conditioning membership on health status, or using health status in determining benefit eligibility and premiums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As a large-group plan, an AHP would NOT be subject to ACA rules regarding premium rating and benefits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Raises possibility of preemption of state regulatory authority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429283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Today’s Experts</a:t>
            </a:r>
            <a:endParaRPr lang="en-US" dirty="0"/>
          </a:p>
        </p:txBody>
      </p:sp>
      <p:sp>
        <p:nvSpPr>
          <p:cNvPr id="4" name="Slide Number Placeholder 3"/>
          <p:cNvSpPr>
            <a:spLocks noGrp="1"/>
          </p:cNvSpPr>
          <p:nvPr>
            <p:ph type="sldNum" sz="quarter" idx="4"/>
          </p:nvPr>
        </p:nvSpPr>
        <p:spPr/>
        <p:txBody>
          <a:bodyPr/>
          <a:lstStyle/>
          <a:p>
            <a:fld id="{151E29E6-52D5-D84F-9BEC-984295002582}" type="slidenum">
              <a:rPr lang="en-US" smtClean="0"/>
              <a:pPr/>
              <a:t>2</a:t>
            </a:fld>
            <a:endParaRPr lang="en-US" dirty="0"/>
          </a:p>
        </p:txBody>
      </p:sp>
      <p:sp>
        <p:nvSpPr>
          <p:cNvPr id="6" name="Rectangle 5"/>
          <p:cNvSpPr/>
          <p:nvPr/>
        </p:nvSpPr>
        <p:spPr>
          <a:xfrm>
            <a:off x="304914" y="1629906"/>
            <a:ext cx="8534171" cy="4185761"/>
          </a:xfrm>
          <a:prstGeom prst="rect">
            <a:avLst/>
          </a:prstGeom>
        </p:spPr>
        <p:txBody>
          <a:bodyPr wrap="square">
            <a:spAutoFit/>
          </a:bodyPr>
          <a:lstStyle/>
          <a:p>
            <a:r>
              <a:rPr lang="en-US" sz="1400" b="1" dirty="0"/>
              <a:t>Kevin Lucia</a:t>
            </a:r>
            <a:r>
              <a:rPr lang="en-US" sz="1400" dirty="0"/>
              <a:t>, </a:t>
            </a:r>
            <a:r>
              <a:rPr lang="en-US" sz="1400" i="1" dirty="0"/>
              <a:t>Senior Research Professor, </a:t>
            </a:r>
            <a:r>
              <a:rPr lang="en-US" sz="1400" i="1" dirty="0" smtClean="0"/>
              <a:t>Center </a:t>
            </a:r>
            <a:r>
              <a:rPr lang="en-US" sz="1400" i="1" dirty="0"/>
              <a:t>on Health Insurance </a:t>
            </a:r>
            <a:r>
              <a:rPr lang="en-US" sz="1400" i="1" dirty="0" smtClean="0"/>
              <a:t>Reforms, Georgetown </a:t>
            </a:r>
            <a:r>
              <a:rPr lang="en-US" sz="1400" i="1" dirty="0"/>
              <a:t>University </a:t>
            </a:r>
            <a:endParaRPr lang="en-US" sz="1400" dirty="0"/>
          </a:p>
          <a:p>
            <a:r>
              <a:rPr lang="en-US" sz="1400" dirty="0"/>
              <a:t>Kevin Lucia, J.D., M.H.P., is a Research Professor and Project Director at Georgetown University's Health Policy Institute. As part of a specialized research team, Mr. Lucia conducts extensive legal analysis on how states and the federal government regulate private health insurance with a focus on access, affordability and adequacy of coverage. Mr. Lucia's research includes analysis of state and federal laws, pending legislation, and current market practices related to private health insurance.</a:t>
            </a:r>
          </a:p>
          <a:p>
            <a:endParaRPr lang="en-US" sz="1400" b="1" dirty="0" smtClean="0"/>
          </a:p>
          <a:p>
            <a:r>
              <a:rPr lang="en-US" sz="1400" b="1" dirty="0" smtClean="0"/>
              <a:t>Dania </a:t>
            </a:r>
            <a:r>
              <a:rPr lang="en-US" sz="1400" b="1" dirty="0" err="1"/>
              <a:t>Palanker</a:t>
            </a:r>
            <a:r>
              <a:rPr lang="en-US" sz="1400" b="1" dirty="0"/>
              <a:t>,</a:t>
            </a:r>
            <a:r>
              <a:rPr lang="en-US" sz="1400" dirty="0"/>
              <a:t> </a:t>
            </a:r>
            <a:r>
              <a:rPr lang="en-US" sz="1400" i="1" dirty="0" smtClean="0"/>
              <a:t>Assistant Research </a:t>
            </a:r>
            <a:r>
              <a:rPr lang="en-US" sz="1400" i="1" dirty="0"/>
              <a:t>Professor, </a:t>
            </a:r>
            <a:r>
              <a:rPr lang="en-US" sz="1400" i="1" dirty="0" smtClean="0"/>
              <a:t>Center </a:t>
            </a:r>
            <a:r>
              <a:rPr lang="en-US" sz="1400" i="1" dirty="0"/>
              <a:t>on Health Insurance </a:t>
            </a:r>
            <a:r>
              <a:rPr lang="en-US" sz="1400" i="1" dirty="0" smtClean="0"/>
              <a:t>Reforms, Georgetown </a:t>
            </a:r>
            <a:r>
              <a:rPr lang="en-US" sz="1400" i="1" dirty="0"/>
              <a:t>University </a:t>
            </a:r>
            <a:endParaRPr lang="en-US" sz="1400" dirty="0" smtClean="0"/>
          </a:p>
          <a:p>
            <a:r>
              <a:rPr lang="en-US" sz="1400" dirty="0" smtClean="0"/>
              <a:t>Dania </a:t>
            </a:r>
            <a:r>
              <a:rPr lang="en-US" sz="1400" dirty="0" err="1" smtClean="0"/>
              <a:t>Palanker</a:t>
            </a:r>
            <a:r>
              <a:rPr lang="en-US" sz="1400" dirty="0" smtClean="0"/>
              <a:t>, J.D., M.P.P.  is </a:t>
            </a:r>
            <a:r>
              <a:rPr lang="en-US" sz="1400" dirty="0"/>
              <a:t>an Assistant Research Professor at the Center on Health Insurance Reforms (CHIR) at Georgetown’s Health Policy Institute. She analyzes state and federal health insurance market reforms, including implementation of the Affordable Care Act (ACA), with an emphasis on insurance benefit design, access to health care, and coverage for chronic health conditions</a:t>
            </a:r>
            <a:r>
              <a:rPr lang="en-US" sz="1400" i="1" dirty="0"/>
              <a:t>.</a:t>
            </a:r>
          </a:p>
          <a:p>
            <a:endParaRPr lang="en-US" sz="1400" dirty="0">
              <a:ea typeface="Times New Roman" panose="02020603050405020304" pitchFamily="18" charset="0"/>
            </a:endParaRPr>
          </a:p>
          <a:p>
            <a:r>
              <a:rPr lang="en-US" sz="1400" b="1" dirty="0">
                <a:ea typeface="Times New Roman" panose="02020603050405020304" pitchFamily="18" charset="0"/>
              </a:rPr>
              <a:t>JoAnn Volk,</a:t>
            </a:r>
            <a:r>
              <a:rPr lang="en-US" sz="1400" dirty="0">
                <a:ea typeface="Times New Roman" panose="02020603050405020304" pitchFamily="18" charset="0"/>
              </a:rPr>
              <a:t> </a:t>
            </a:r>
            <a:r>
              <a:rPr lang="en-US" sz="1400" i="1" dirty="0" smtClean="0">
                <a:ea typeface="Times New Roman" panose="02020603050405020304" pitchFamily="18" charset="0"/>
              </a:rPr>
              <a:t>Senior </a:t>
            </a:r>
            <a:r>
              <a:rPr lang="en-US" sz="1400" i="1" dirty="0" smtClean="0"/>
              <a:t>Research </a:t>
            </a:r>
            <a:r>
              <a:rPr lang="en-US" sz="1400" i="1" dirty="0"/>
              <a:t>Professor, </a:t>
            </a:r>
            <a:r>
              <a:rPr lang="en-US" sz="1400" i="1" dirty="0" smtClean="0"/>
              <a:t>Center </a:t>
            </a:r>
            <a:r>
              <a:rPr lang="en-US" sz="1400" i="1" dirty="0"/>
              <a:t>on Health Insurance </a:t>
            </a:r>
            <a:r>
              <a:rPr lang="en-US" sz="1400" i="1" dirty="0" smtClean="0"/>
              <a:t>Reforms, Georgetown </a:t>
            </a:r>
            <a:r>
              <a:rPr lang="en-US" sz="1400" i="1" dirty="0"/>
              <a:t>University </a:t>
            </a:r>
            <a:endParaRPr lang="en-US" sz="1400" i="1" dirty="0" smtClean="0"/>
          </a:p>
          <a:p>
            <a:r>
              <a:rPr lang="en-US" sz="1400" dirty="0"/>
              <a:t>JoAnn </a:t>
            </a:r>
            <a:r>
              <a:rPr lang="en-US" sz="1400" dirty="0" smtClean="0"/>
              <a:t>Volk, M.A. is </a:t>
            </a:r>
            <a:r>
              <a:rPr lang="en-US" sz="1400" dirty="0"/>
              <a:t>a Research Professor at the Georgetown University Center on Health Insurance Reforms. There she directs research, authors papers, and provides technical assistance on state and federal regulation and legislation governing private health insurance, including health insurance marketplaces under the Affordable Care Act</a:t>
            </a:r>
            <a:r>
              <a:rPr lang="en-US" sz="1400" dirty="0" smtClean="0"/>
              <a:t>.</a:t>
            </a:r>
            <a:endParaRPr lang="en-US" sz="1400" dirty="0"/>
          </a:p>
        </p:txBody>
      </p:sp>
    </p:spTree>
    <p:extLst>
      <p:ext uri="{BB962C8B-B14F-4D97-AF65-F5344CB8AC3E}">
        <p14:creationId xmlns:p14="http://schemas.microsoft.com/office/powerpoint/2010/main" val="33129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a:t>Association Health </a:t>
            </a:r>
            <a:r>
              <a:rPr lang="en-US" sz="3200" dirty="0" smtClean="0"/>
              <a:t>Plans: </a:t>
            </a:r>
            <a:br>
              <a:rPr lang="en-US" sz="3200" dirty="0" smtClean="0"/>
            </a:br>
            <a:r>
              <a:rPr lang="en-US" sz="3200" dirty="0" smtClean="0"/>
              <a:t>The Intent of Rule Change</a:t>
            </a:r>
            <a:endParaRPr lang="en-US" sz="3200" dirty="0"/>
          </a:p>
        </p:txBody>
      </p:sp>
      <p:sp>
        <p:nvSpPr>
          <p:cNvPr id="7" name="TextBox 6"/>
          <p:cNvSpPr txBox="1"/>
          <p:nvPr/>
        </p:nvSpPr>
        <p:spPr>
          <a:xfrm>
            <a:off x="838200" y="1536853"/>
            <a:ext cx="7239000" cy="443198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Responding to executive order directing agencies to consider regulations expanding access to </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AHPs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Make it easier for small employers and the self-employed to achieve advantages of scale sometimes enjoyed by large employers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Reducing admin costs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Facilitating self-insurance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Greater market power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Gives consumers more options at lower premiums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315382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a:t>Association Health Plans</a:t>
            </a:r>
            <a:r>
              <a:rPr lang="en-US" sz="3200" dirty="0" smtClean="0"/>
              <a:t>: The Risks</a:t>
            </a:r>
            <a:endParaRPr lang="en-US" sz="3200" dirty="0"/>
          </a:p>
        </p:txBody>
      </p:sp>
      <p:sp>
        <p:nvSpPr>
          <p:cNvPr id="7" name="TextBox 6"/>
          <p:cNvSpPr txBox="1"/>
          <p:nvPr/>
        </p:nvSpPr>
        <p:spPr>
          <a:xfrm>
            <a:off x="838200" y="990600"/>
            <a:ext cx="7239000" cy="5201424"/>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AHPs have a long history of financial instability, insolvencies, and fraud</a:t>
            </a:r>
            <a:endParaRPr kumimoji="0" lang="en-US" sz="24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States generally have a better track record than the feds in limiting these problems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Tradeoffs that come with increased plan flexibility</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Proposal allows AHPs to vary rates by age (without limitation), gender, occupation, and group size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Benefit packages can be designed to discourage enrollment by those likely to use care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Plans playing by different rules </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sym typeface="Wingdings" panose="05000000000000000000" pitchFamily="2" charset="2"/>
              </a:rPr>
              <a:t> </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segmentation </a:t>
            </a:r>
            <a:r>
              <a:rPr kumimoji="0" lang="en-US" sz="24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and adverse </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selection</a:t>
            </a:r>
            <a:endParaRPr kumimoji="0" lang="en-US" sz="24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Siphons </a:t>
            </a:r>
            <a:r>
              <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off healthy risks, leaving compliant market smaller, sicker, and more expensive </a:t>
            </a:r>
            <a:endPar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This was pre-ACA experience (e.g., Kentucky)</a:t>
            </a:r>
            <a:endPar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654249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State Options to Address AHPs</a:t>
            </a:r>
            <a:endParaRPr lang="en-US" sz="3200" dirty="0"/>
          </a:p>
        </p:txBody>
      </p:sp>
      <p:sp>
        <p:nvSpPr>
          <p:cNvPr id="7" name="TextBox 6"/>
          <p:cNvSpPr txBox="1"/>
          <p:nvPr/>
        </p:nvSpPr>
        <p:spPr>
          <a:xfrm>
            <a:off x="838200" y="1245139"/>
            <a:ext cx="7239000" cy="5786199"/>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Level the playing field</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Require compliance with (some/all) individual/small group market rules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Restrict AHPs </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CA does not allow new MEWAs, so only a handful remain</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Limit membership to small businesses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Employers with at least 1 employee</a:t>
            </a:r>
            <a:endPar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Reduce risk of market segmentation</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Assess AHPs; invest funds in reinsurance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Assert jurisdiction over out-of-state AHPs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4094202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i="1" dirty="0" smtClean="0"/>
              <a:t>Questions on Association Health Plans</a:t>
            </a:r>
            <a:endParaRPr lang="en-US" sz="3200" i="1" dirty="0"/>
          </a:p>
        </p:txBody>
      </p:sp>
      <p:sp>
        <p:nvSpPr>
          <p:cNvPr id="7" name="TextBox 6"/>
          <p:cNvSpPr txBox="1"/>
          <p:nvPr/>
        </p:nvSpPr>
        <p:spPr>
          <a:xfrm>
            <a:off x="762000" y="1752600"/>
            <a:ext cx="7239000" cy="372409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Kevin Lucia</a:t>
            </a:r>
            <a:r>
              <a:rPr kumimoji="0" lang="en-US" sz="2800" b="0" i="0" u="none" strike="noStrike" kern="1200" cap="none" spc="0" normalizeH="0" baseline="0" noProof="0" dirty="0">
                <a:ln>
                  <a:noFill/>
                </a:ln>
                <a:solidFill>
                  <a:srgbClr val="2F5897"/>
                </a:solidFill>
                <a:effectLst/>
                <a:uLnTx/>
                <a:uFillTx/>
                <a:latin typeface="Cambria"/>
                <a:ea typeface="Baskerville Old Face" charset="0"/>
                <a:cs typeface="Baskerville Old Face" charset="0"/>
              </a:rPr>
              <a:t>, J.D., M.H.P</a:t>
            </a:r>
            <a:r>
              <a:rPr kumimoji="0" lang="en-US" sz="28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Research Professor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Georgetown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Center on Health Insurance Reforms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hlinkClick r:id="rId3"/>
              </a:rPr>
              <a:t>kwl@georgetown.edu</a:t>
            </a:r>
            <a:endParaRPr kumimoji="0" lang="en-US" sz="2000" b="0" i="0" u="none" strike="noStrike" kern="1200" cap="none" spc="0" normalizeH="0" baseline="0" noProof="0" smtClean="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202-687-4928</a:t>
            </a:r>
            <a:endParaRPr kumimoji="0" lang="en-US" sz="2000" b="0" i="0" u="none" strike="noStrike" kern="1200" cap="none" spc="0" normalizeH="0" baseline="0" noProof="0" dirty="0">
              <a:ln>
                <a:noFill/>
              </a:ln>
              <a:solidFill>
                <a:srgbClr val="2F5897"/>
              </a:solidFill>
              <a:effectLst/>
              <a:uLnTx/>
              <a:uFillTx/>
              <a:latin typeface="Cambria"/>
              <a:ea typeface="Baskerville Old Face" charset="0"/>
              <a:cs typeface="Baskerville Old Face"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802200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Sharing Ministries: Background	</a:t>
            </a:r>
            <a:endParaRPr lang="en-US" dirty="0"/>
          </a:p>
        </p:txBody>
      </p:sp>
      <p:sp>
        <p:nvSpPr>
          <p:cNvPr id="3" name="Content Placeholder 2"/>
          <p:cNvSpPr>
            <a:spLocks noGrp="1"/>
          </p:cNvSpPr>
          <p:nvPr>
            <p:ph idx="1"/>
          </p:nvPr>
        </p:nvSpPr>
        <p:spPr>
          <a:xfrm>
            <a:off x="457200" y="1417638"/>
            <a:ext cx="7620000" cy="4983162"/>
          </a:xfrm>
        </p:spPr>
        <p:txBody>
          <a:bodyPr/>
          <a:lstStyle/>
          <a:p>
            <a:r>
              <a:rPr lang="en-US" dirty="0" smtClean="0"/>
              <a:t>Historically, an alternative for certain religious communities that object to traditional insurance, instead share members’ health care cost burdens</a:t>
            </a:r>
          </a:p>
          <a:p>
            <a:r>
              <a:rPr lang="en-US" dirty="0" smtClean="0"/>
              <a:t>How they work: </a:t>
            </a:r>
          </a:p>
          <a:p>
            <a:pPr lvl="1"/>
            <a:r>
              <a:rPr lang="en-US" sz="2000" dirty="0"/>
              <a:t>M</a:t>
            </a:r>
            <a:r>
              <a:rPr lang="en-US" sz="2000" dirty="0" smtClean="0"/>
              <a:t>embership limited to those who share religious beliefs (although not in all cases)</a:t>
            </a:r>
          </a:p>
          <a:p>
            <a:pPr lvl="1"/>
            <a:r>
              <a:rPr lang="en-US" sz="2000" dirty="0" smtClean="0"/>
              <a:t>Members make defined monthly contribution (“share”)</a:t>
            </a:r>
          </a:p>
          <a:p>
            <a:pPr lvl="2"/>
            <a:r>
              <a:rPr lang="en-US" sz="2000" dirty="0" smtClean="0"/>
              <a:t>May vary based on level of coverage, age, health indicators</a:t>
            </a:r>
          </a:p>
          <a:p>
            <a:pPr lvl="1"/>
            <a:r>
              <a:rPr lang="en-US" sz="2000" dirty="0" smtClean="0"/>
              <a:t>Members submit claims for “sharing” and if eligible, can have costs offset by other members’ shares; claims typically deemed ineligible include those that are:</a:t>
            </a:r>
          </a:p>
          <a:p>
            <a:pPr lvl="2"/>
            <a:r>
              <a:rPr lang="en-US" sz="2000" dirty="0"/>
              <a:t>C</a:t>
            </a:r>
            <a:r>
              <a:rPr lang="en-US" sz="2000" dirty="0" smtClean="0"/>
              <a:t>onsidered in conflict with religious test for members</a:t>
            </a:r>
          </a:p>
          <a:p>
            <a:pPr lvl="2"/>
            <a:r>
              <a:rPr lang="en-US" sz="2000" dirty="0"/>
              <a:t>R</a:t>
            </a:r>
            <a:r>
              <a:rPr lang="en-US" sz="2000" dirty="0" smtClean="0"/>
              <a:t>elated to a pre-existing condition </a:t>
            </a:r>
            <a:endParaRPr lang="en-US" sz="2000" dirty="0"/>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035030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Sharing Ministries: Regulation</a:t>
            </a:r>
            <a:endParaRPr lang="en-US" dirty="0"/>
          </a:p>
        </p:txBody>
      </p:sp>
      <p:sp>
        <p:nvSpPr>
          <p:cNvPr id="3" name="Content Placeholder 2"/>
          <p:cNvSpPr>
            <a:spLocks noGrp="1"/>
          </p:cNvSpPr>
          <p:nvPr>
            <p:ph idx="1"/>
          </p:nvPr>
        </p:nvSpPr>
        <p:spPr/>
        <p:txBody>
          <a:bodyPr/>
          <a:lstStyle/>
          <a:p>
            <a:r>
              <a:rPr lang="en-US" dirty="0"/>
              <a:t>ACA recognized their role for certain </a:t>
            </a:r>
            <a:r>
              <a:rPr lang="en-US" dirty="0" smtClean="0"/>
              <a:t>religious communities </a:t>
            </a:r>
            <a:r>
              <a:rPr lang="en-US" dirty="0"/>
              <a:t>by granting exemption from the individual </a:t>
            </a:r>
            <a:r>
              <a:rPr lang="en-US" dirty="0" smtClean="0"/>
              <a:t>mandate</a:t>
            </a:r>
          </a:p>
          <a:p>
            <a:pPr lvl="1"/>
            <a:r>
              <a:rPr lang="en-US" sz="2000" dirty="0" smtClean="0"/>
              <a:t>ACA exemption applies to defined ministries at                              26 USC 5000A(d)(2)(B)</a:t>
            </a:r>
          </a:p>
          <a:p>
            <a:pPr lvl="1"/>
            <a:r>
              <a:rPr lang="en-US" sz="2000" dirty="0" smtClean="0"/>
              <a:t>Does not impede state authority to regulate HCSMs</a:t>
            </a:r>
          </a:p>
          <a:p>
            <a:r>
              <a:rPr lang="en-US" dirty="0" smtClean="0"/>
              <a:t>30 states have safe harbor for HCSMs, specifically exempting them from insurance regulation</a:t>
            </a:r>
          </a:p>
          <a:p>
            <a:pPr lvl="1"/>
            <a:r>
              <a:rPr lang="en-US" sz="2000" dirty="0" smtClean="0"/>
              <a:t>Typical features: requirement to provide monthly statement of member payment requests and contributions and written notice that HCSM is not insurance nor a guarantee of payment. Some required annual audit be publicly available</a:t>
            </a:r>
            <a:endParaRPr lang="en-US" sz="2000" dirty="0"/>
          </a:p>
          <a:p>
            <a:endParaRPr lang="en-US" dirty="0"/>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97087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Health Care Sharing </a:t>
            </a:r>
            <a:r>
              <a:rPr lang="en-US" dirty="0" smtClean="0"/>
              <a:t>Ministries: </a:t>
            </a:r>
            <a:br>
              <a:rPr lang="en-US" dirty="0" smtClean="0"/>
            </a:br>
            <a:r>
              <a:rPr lang="en-US" dirty="0" smtClean="0"/>
              <a:t>Membership and Features</a:t>
            </a:r>
            <a:endParaRPr lang="en-US" dirty="0"/>
          </a:p>
        </p:txBody>
      </p:sp>
      <p:sp>
        <p:nvSpPr>
          <p:cNvPr id="3" name="Content Placeholder 2"/>
          <p:cNvSpPr>
            <a:spLocks noGrp="1"/>
          </p:cNvSpPr>
          <p:nvPr>
            <p:ph idx="1"/>
          </p:nvPr>
        </p:nvSpPr>
        <p:spPr>
          <a:xfrm>
            <a:off x="457200" y="1417638"/>
            <a:ext cx="7620000" cy="4983162"/>
          </a:xfrm>
        </p:spPr>
        <p:txBody>
          <a:bodyPr/>
          <a:lstStyle/>
          <a:p>
            <a:r>
              <a:rPr lang="en-US" dirty="0" smtClean="0"/>
              <a:t>Enrollment in HCSMs has reportedly grown substantially, from fewer than 200,000 before ACA to more than a million</a:t>
            </a:r>
          </a:p>
          <a:p>
            <a:pPr lvl="1"/>
            <a:r>
              <a:rPr lang="en-US" dirty="0" smtClean="0"/>
              <a:t>No independent data on membership</a:t>
            </a:r>
          </a:p>
          <a:p>
            <a:pPr lvl="1"/>
            <a:r>
              <a:rPr lang="en-US" dirty="0" smtClean="0"/>
              <a:t>Audits required under ACA and some state safe harbors provide only financial information</a:t>
            </a:r>
          </a:p>
          <a:p>
            <a:r>
              <a:rPr lang="en-US" dirty="0" smtClean="0"/>
              <a:t>ACA mandate exemption may have been original driver, but affordability appears to be primary driver now</a:t>
            </a:r>
          </a:p>
          <a:p>
            <a:r>
              <a:rPr lang="en-US" dirty="0" smtClean="0"/>
              <a:t>Many using features that closely resemble insurance:</a:t>
            </a:r>
          </a:p>
          <a:p>
            <a:pPr lvl="1"/>
            <a:r>
              <a:rPr lang="en-US" dirty="0" smtClean="0"/>
              <a:t>Advertising during open enrollment</a:t>
            </a:r>
          </a:p>
          <a:p>
            <a:pPr lvl="1"/>
            <a:r>
              <a:rPr lang="en-US" dirty="0" smtClean="0"/>
              <a:t>Paid brokers</a:t>
            </a:r>
          </a:p>
          <a:p>
            <a:pPr lvl="1"/>
            <a:r>
              <a:rPr lang="en-US" dirty="0" smtClean="0"/>
              <a:t>Provide network</a:t>
            </a:r>
          </a:p>
          <a:p>
            <a:pPr lvl="1"/>
            <a:r>
              <a:rPr lang="en-US" dirty="0" smtClean="0"/>
              <a:t>Pre-existing condition exclusions</a:t>
            </a:r>
            <a:endParaRPr lang="en-US" dirty="0"/>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130694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Health Care Sharing </a:t>
            </a:r>
            <a:r>
              <a:rPr lang="en-US" dirty="0" smtClean="0"/>
              <a:t>Ministries: </a:t>
            </a:r>
            <a:br>
              <a:rPr lang="en-US" dirty="0" smtClean="0"/>
            </a:br>
            <a:r>
              <a:rPr lang="en-US" dirty="0" smtClean="0"/>
              <a:t>Potential Risks</a:t>
            </a:r>
            <a:endParaRPr lang="en-US" dirty="0"/>
          </a:p>
        </p:txBody>
      </p:sp>
      <p:sp>
        <p:nvSpPr>
          <p:cNvPr id="3" name="Content Placeholder 2"/>
          <p:cNvSpPr>
            <a:spLocks noGrp="1"/>
          </p:cNvSpPr>
          <p:nvPr>
            <p:ph idx="1"/>
          </p:nvPr>
        </p:nvSpPr>
        <p:spPr/>
        <p:txBody>
          <a:bodyPr>
            <a:normAutofit/>
          </a:bodyPr>
          <a:lstStyle/>
          <a:p>
            <a:r>
              <a:rPr lang="en-US" sz="2400" dirty="0" smtClean="0"/>
              <a:t>Consumer confusion: marketing and plan designs may mislead consumers into thinking they’re getting insurance</a:t>
            </a:r>
          </a:p>
          <a:p>
            <a:r>
              <a:rPr lang="en-US" sz="2400" dirty="0" smtClean="0"/>
              <a:t>Some features may cross line into something more akin to operating as an insurer</a:t>
            </a:r>
          </a:p>
          <a:p>
            <a:r>
              <a:rPr lang="en-US" sz="2400" dirty="0" smtClean="0"/>
              <a:t>Depending on actual membership and future growth, could contribute to selection against regulated market</a:t>
            </a:r>
          </a:p>
          <a:p>
            <a:r>
              <a:rPr lang="en-US" sz="2400" dirty="0" smtClean="0"/>
              <a:t>Most enroll individuals and families, but at least one markets to small employers</a:t>
            </a:r>
            <a:endParaRPr lang="en-US" sz="2400" dirty="0"/>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48848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Options to Address HCSMs	</a:t>
            </a:r>
            <a:endParaRPr lang="en-US" dirty="0"/>
          </a:p>
        </p:txBody>
      </p:sp>
      <p:sp>
        <p:nvSpPr>
          <p:cNvPr id="3" name="Content Placeholder 2"/>
          <p:cNvSpPr>
            <a:spLocks noGrp="1"/>
          </p:cNvSpPr>
          <p:nvPr>
            <p:ph idx="1"/>
          </p:nvPr>
        </p:nvSpPr>
        <p:spPr/>
        <p:txBody>
          <a:bodyPr>
            <a:normAutofit/>
          </a:bodyPr>
          <a:lstStyle/>
          <a:p>
            <a:r>
              <a:rPr lang="en-US" sz="2400" dirty="0" smtClean="0"/>
              <a:t>Establish reporting requirement to collect data to understand growth and potential impact on market</a:t>
            </a:r>
          </a:p>
          <a:p>
            <a:r>
              <a:rPr lang="en-US" sz="2400" dirty="0" smtClean="0"/>
              <a:t>Issue consumer alert educating consumers on limits of HCSMs</a:t>
            </a:r>
          </a:p>
          <a:p>
            <a:r>
              <a:rPr lang="en-US" sz="2400" dirty="0" smtClean="0"/>
              <a:t>In states with safe harbor, monitor for compliance with definition of exempt HCSMs</a:t>
            </a:r>
          </a:p>
          <a:p>
            <a:pPr lvl="1"/>
            <a:r>
              <a:rPr lang="en-US" sz="2000" dirty="0" smtClean="0"/>
              <a:t>Some features, in particular, might fall outside definition, such as use of brokers, facilitating payments between members, failure to apply religious test for membership</a:t>
            </a:r>
          </a:p>
          <a:p>
            <a:r>
              <a:rPr lang="en-US" sz="2400" dirty="0" smtClean="0"/>
              <a:t>Take action against those that operate illegally as insurers</a:t>
            </a:r>
            <a:endParaRPr lang="en-US" sz="2400" dirty="0"/>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09593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i="1" dirty="0" smtClean="0"/>
              <a:t>Questions on Health Care Sharing Ministries</a:t>
            </a:r>
            <a:endParaRPr lang="en-US" sz="3200" i="1" dirty="0"/>
          </a:p>
        </p:txBody>
      </p:sp>
      <p:sp>
        <p:nvSpPr>
          <p:cNvPr id="7" name="TextBox 6"/>
          <p:cNvSpPr txBox="1"/>
          <p:nvPr/>
        </p:nvSpPr>
        <p:spPr>
          <a:xfrm>
            <a:off x="762000" y="1752600"/>
            <a:ext cx="7239000" cy="36009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JoAnn Volk, M.A.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Research Professor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Georgetown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Center on Health Insurance Reforms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hlinkClick r:id="rId3"/>
              </a:rPr>
              <a:t>joann.volk@georgetown.edu</a:t>
            </a:r>
            <a:endParaRPr kumimoji="0" lang="en-US" sz="2000" b="0" i="0" u="none" strike="noStrike" kern="1200" cap="none" spc="0" normalizeH="0" baseline="0" noProof="0" smtClean="0">
              <a:ln>
                <a:noFill/>
              </a:ln>
              <a:solidFill>
                <a:prstClr val="black"/>
              </a:solidFill>
              <a:effectLst/>
              <a:uLnTx/>
              <a:uFillTx/>
              <a:latin typeface="Cambria"/>
              <a:ea typeface="Baskerville Old Face" charset="0"/>
              <a:cs typeface="Baskerville Old Face"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F5897"/>
                </a:solidFill>
                <a:effectLst/>
                <a:uLnTx/>
                <a:uFillTx/>
                <a:latin typeface="Cambria"/>
                <a:ea typeface="Baskerville Old Face" charset="0"/>
                <a:cs typeface="Baskerville Old Face" charset="0"/>
              </a:rPr>
              <a:t>202-687-3944</a:t>
            </a:r>
            <a:endParaRPr kumimoji="0" lang="en-US" sz="2000" b="0" i="0" u="none" strike="noStrike" kern="1200" cap="none" spc="0" normalizeH="0" baseline="0" noProof="0" dirty="0">
              <a:ln>
                <a:noFill/>
              </a:ln>
              <a:solidFill>
                <a:srgbClr val="2F5897"/>
              </a:solidFill>
              <a:effectLst/>
              <a:uLnTx/>
              <a:uFillTx/>
              <a:latin typeface="Cambria"/>
              <a:ea typeface="Baskerville Old Face" charset="0"/>
              <a:cs typeface="Baskerville Old Face"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mbria"/>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268349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543800" cy="2593975"/>
          </a:xfrm>
        </p:spPr>
        <p:txBody>
          <a:bodyPr/>
          <a:lstStyle/>
          <a:p>
            <a:pPr algn="ctr"/>
            <a:r>
              <a:rPr lang="en-US" sz="4800" b="1" i="1" dirty="0"/>
              <a:t>Ministries, AHPs and </a:t>
            </a:r>
            <a:r>
              <a:rPr lang="en-US" sz="4800" b="1" i="1" dirty="0" smtClean="0"/>
              <a:t/>
            </a:r>
            <a:br>
              <a:rPr lang="en-US" sz="4800" b="1" i="1" dirty="0" smtClean="0"/>
            </a:br>
            <a:r>
              <a:rPr lang="en-US" sz="4800" b="1" i="1" dirty="0" smtClean="0"/>
              <a:t>Short Term Plans</a:t>
            </a:r>
            <a:r>
              <a:rPr lang="en-US" sz="4800" b="1" i="1" dirty="0"/>
              <a:t>: </a:t>
            </a:r>
            <a:r>
              <a:rPr lang="en-US" sz="4800" b="1" i="1" dirty="0" smtClean="0"/>
              <a:t/>
            </a:r>
            <a:br>
              <a:rPr lang="en-US" sz="4800" b="1" i="1" dirty="0" smtClean="0"/>
            </a:br>
            <a:r>
              <a:rPr lang="en-US" sz="4800" i="1" dirty="0" smtClean="0"/>
              <a:t>What </a:t>
            </a:r>
            <a:r>
              <a:rPr lang="en-US" sz="4800" i="1" dirty="0"/>
              <a:t>Is a State to Do</a:t>
            </a:r>
            <a:r>
              <a:rPr lang="en-US" sz="4800" i="1" dirty="0" smtClean="0"/>
              <a:t>?</a:t>
            </a:r>
            <a:endParaRPr lang="en-US" sz="4800" i="1" dirty="0"/>
          </a:p>
        </p:txBody>
      </p:sp>
      <p:sp>
        <p:nvSpPr>
          <p:cNvPr id="3" name="Subtitle 2"/>
          <p:cNvSpPr>
            <a:spLocks noGrp="1"/>
          </p:cNvSpPr>
          <p:nvPr>
            <p:ph type="subTitle" idx="1"/>
          </p:nvPr>
        </p:nvSpPr>
        <p:spPr>
          <a:xfrm>
            <a:off x="929640" y="3508375"/>
            <a:ext cx="6461760" cy="2816225"/>
          </a:xfrm>
        </p:spPr>
        <p:txBody>
          <a:bodyPr>
            <a:normAutofit fontScale="92500" lnSpcReduction="20000"/>
          </a:bodyPr>
          <a:lstStyle/>
          <a:p>
            <a:pPr algn="ctr"/>
            <a:r>
              <a:rPr lang="en-US" sz="2400" dirty="0" smtClean="0">
                <a:solidFill>
                  <a:schemeClr val="tx1"/>
                </a:solidFill>
              </a:rPr>
              <a:t>Kevin Lucia, J.D., M.H.P.</a:t>
            </a:r>
          </a:p>
          <a:p>
            <a:pPr algn="ctr"/>
            <a:r>
              <a:rPr lang="en-US" sz="2400" dirty="0" smtClean="0">
                <a:solidFill>
                  <a:schemeClr val="tx1"/>
                </a:solidFill>
              </a:rPr>
              <a:t>Dania Palanker, J.D., M.P.P.</a:t>
            </a:r>
          </a:p>
          <a:p>
            <a:pPr algn="ctr"/>
            <a:r>
              <a:rPr lang="en-US" sz="2400" dirty="0" smtClean="0">
                <a:solidFill>
                  <a:schemeClr val="tx1"/>
                </a:solidFill>
              </a:rPr>
              <a:t>JoAnn Volk, M.A.</a:t>
            </a:r>
          </a:p>
          <a:p>
            <a:pPr algn="ctr"/>
            <a:endParaRPr lang="en-US" sz="1600" dirty="0" smtClean="0">
              <a:solidFill>
                <a:schemeClr val="tx1"/>
              </a:solidFill>
            </a:endParaRPr>
          </a:p>
          <a:p>
            <a:pPr algn="ctr"/>
            <a:r>
              <a:rPr lang="en-US" sz="2400" dirty="0" smtClean="0">
                <a:solidFill>
                  <a:schemeClr val="tx1"/>
                </a:solidFill>
              </a:rPr>
              <a:t>Georgetown University</a:t>
            </a:r>
          </a:p>
          <a:p>
            <a:pPr algn="ctr"/>
            <a:r>
              <a:rPr lang="en-US" sz="2400" dirty="0" smtClean="0">
                <a:solidFill>
                  <a:schemeClr val="tx1"/>
                </a:solidFill>
              </a:rPr>
              <a:t>Center on Health Insurance Reforms</a:t>
            </a:r>
          </a:p>
          <a:p>
            <a:pPr algn="ctr"/>
            <a:endParaRPr lang="en-US" sz="2400" dirty="0">
              <a:solidFill>
                <a:schemeClr val="tx1"/>
              </a:solidFill>
            </a:endParaRPr>
          </a:p>
          <a:p>
            <a:pPr algn="ctr"/>
            <a:r>
              <a:rPr lang="en-US" sz="2400" dirty="0" smtClean="0">
                <a:solidFill>
                  <a:schemeClr val="tx1"/>
                </a:solidFill>
              </a:rPr>
              <a:t>May 29, 2018</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21963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rPr>
              <a:t>Kevin Lucia</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hlinkClick r:id="rId2"/>
              </a:rPr>
              <a:t>kwl@georgetown.edu</a:t>
            </a:r>
            <a:endParaRPr lang="en-US" dirty="0" smtClean="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rPr>
              <a:t>202-687-4928</a:t>
            </a: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rPr>
              <a:t>Dania Palanker</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hlinkClick r:id="rId3"/>
              </a:rPr>
              <a:t>dania.palanker@georgetown.edu</a:t>
            </a:r>
            <a:endParaRPr lang="en-US" dirty="0" smtClean="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rPr>
              <a:t>202-687-0964</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rPr>
              <a:t>JoAnn Volk</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hlinkClick r:id="rId4"/>
              </a:rPr>
              <a:t>joann.volk@georgetown.edu</a:t>
            </a:r>
            <a:endParaRPr lang="en-US" dirty="0" smtClean="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mj-lt"/>
              </a:rPr>
              <a:t>202-687-3944</a:t>
            </a:r>
            <a:endParaRPr lang="en-US" dirty="0">
              <a:latin typeface="+mj-lt"/>
            </a:endParaRPr>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425182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504" y="328075"/>
            <a:ext cx="7638993" cy="610910"/>
          </a:xfrm>
        </p:spPr>
        <p:txBody>
          <a:bodyPr>
            <a:normAutofit fontScale="90000"/>
          </a:bodyPr>
          <a:lstStyle/>
          <a:p>
            <a:r>
              <a:rPr lang="en-US" dirty="0" smtClean="0"/>
              <a:t>Questions &amp; Discussion</a:t>
            </a:r>
            <a:endParaRPr lang="en-US" dirty="0"/>
          </a:p>
        </p:txBody>
      </p:sp>
      <p:sp>
        <p:nvSpPr>
          <p:cNvPr id="6" name="TextBox 5"/>
          <p:cNvSpPr txBox="1"/>
          <p:nvPr/>
        </p:nvSpPr>
        <p:spPr>
          <a:xfrm>
            <a:off x="942738" y="1904999"/>
            <a:ext cx="7258537" cy="1708160"/>
          </a:xfrm>
          <a:prstGeom prst="rect">
            <a:avLst/>
          </a:prstGeom>
          <a:noFill/>
        </p:spPr>
        <p:txBody>
          <a:bodyPr wrap="square" rtlCol="0">
            <a:spAutoFit/>
          </a:bodyPr>
          <a:lstStyle/>
          <a:p>
            <a:pPr algn="ctr"/>
            <a:r>
              <a:rPr lang="en-US" sz="3500" dirty="0">
                <a:solidFill>
                  <a:srgbClr val="646B86"/>
                </a:solidFill>
                <a:cs typeface="Arial"/>
              </a:rPr>
              <a:t>Please type your questions into the </a:t>
            </a:r>
            <a:r>
              <a:rPr lang="en-US" sz="3500" dirty="0" smtClean="0">
                <a:solidFill>
                  <a:srgbClr val="646B86"/>
                </a:solidFill>
                <a:cs typeface="Arial"/>
              </a:rPr>
              <a:t>chat box.</a:t>
            </a:r>
            <a:endParaRPr lang="en-US" sz="3500" dirty="0">
              <a:solidFill>
                <a:srgbClr val="646B86"/>
              </a:solidFill>
              <a:cs typeface="Arial"/>
            </a:endParaRPr>
          </a:p>
          <a:p>
            <a:endParaRPr lang="en-US" sz="3500" dirty="0">
              <a:solidFill>
                <a:srgbClr val="646B86"/>
              </a:solidFill>
              <a:cs typeface="Arial"/>
            </a:endParaRPr>
          </a:p>
        </p:txBody>
      </p:sp>
      <p:pic>
        <p:nvPicPr>
          <p:cNvPr id="7" name="Picture 6" descr="j03155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440717"/>
            <a:ext cx="3352800" cy="2391664"/>
          </a:xfrm>
          <a:prstGeom prst="rect">
            <a:avLst/>
          </a:prstGeom>
        </p:spPr>
      </p:pic>
      <p:sp>
        <p:nvSpPr>
          <p:cNvPr id="2" name="Slide Number Placeholder 1"/>
          <p:cNvSpPr>
            <a:spLocks noGrp="1"/>
          </p:cNvSpPr>
          <p:nvPr>
            <p:ph type="sldNum" sz="quarter" idx="4"/>
          </p:nvPr>
        </p:nvSpPr>
        <p:spPr/>
        <p:txBody>
          <a:bodyPr/>
          <a:lstStyle/>
          <a:p>
            <a:fld id="{151E29E6-52D5-D84F-9BEC-984295002582}" type="slidenum">
              <a:rPr lang="en-US" smtClean="0"/>
              <a:pPr/>
              <a:t>31</a:t>
            </a:fld>
            <a:endParaRPr lang="en-US" dirty="0"/>
          </a:p>
        </p:txBody>
      </p:sp>
    </p:spTree>
    <p:extLst>
      <p:ext uri="{BB962C8B-B14F-4D97-AF65-F5344CB8AC3E}">
        <p14:creationId xmlns:p14="http://schemas.microsoft.com/office/powerpoint/2010/main" val="419327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7525" y="309899"/>
            <a:ext cx="7638993" cy="610910"/>
          </a:xfrm>
        </p:spPr>
        <p:txBody>
          <a:bodyPr>
            <a:normAutofit fontScale="90000"/>
          </a:bodyPr>
          <a:lstStyle/>
          <a:p>
            <a:r>
              <a:rPr lang="en-US" dirty="0" smtClean="0"/>
              <a:t>Thank you!</a:t>
            </a:r>
            <a:endParaRPr lang="en-US" dirty="0"/>
          </a:p>
        </p:txBody>
      </p:sp>
      <p:sp>
        <p:nvSpPr>
          <p:cNvPr id="4" name="Slide Number Placeholder 3"/>
          <p:cNvSpPr>
            <a:spLocks noGrp="1"/>
          </p:cNvSpPr>
          <p:nvPr>
            <p:ph type="sldNum" sz="quarter" idx="4"/>
          </p:nvPr>
        </p:nvSpPr>
        <p:spPr/>
        <p:txBody>
          <a:bodyPr/>
          <a:lstStyle/>
          <a:p>
            <a:fld id="{151E29E6-52D5-D84F-9BEC-984295002582}" type="slidenum">
              <a:rPr lang="en-US" smtClean="0"/>
              <a:pPr/>
              <a:t>32</a:t>
            </a:fld>
            <a:endParaRPr lang="en-US" dirty="0"/>
          </a:p>
        </p:txBody>
      </p:sp>
      <p:sp>
        <p:nvSpPr>
          <p:cNvPr id="5" name="TextBox 4"/>
          <p:cNvSpPr txBox="1"/>
          <p:nvPr/>
        </p:nvSpPr>
        <p:spPr>
          <a:xfrm>
            <a:off x="293913" y="2412124"/>
            <a:ext cx="8539803" cy="1692771"/>
          </a:xfrm>
          <a:prstGeom prst="rect">
            <a:avLst/>
          </a:prstGeom>
          <a:noFill/>
        </p:spPr>
        <p:txBody>
          <a:bodyPr wrap="square" rtlCol="0">
            <a:spAutoFit/>
          </a:bodyPr>
          <a:lstStyle/>
          <a:p>
            <a:pPr algn="ctr"/>
            <a:r>
              <a:rPr lang="en-US" sz="2600" dirty="0" smtClean="0">
                <a:solidFill>
                  <a:srgbClr val="646B86"/>
                </a:solidFill>
                <a:cs typeface="Arial"/>
              </a:rPr>
              <a:t>Your </a:t>
            </a:r>
            <a:r>
              <a:rPr lang="en-US" sz="2600" dirty="0">
                <a:solidFill>
                  <a:srgbClr val="646B86"/>
                </a:solidFill>
                <a:cs typeface="Arial"/>
              </a:rPr>
              <a:t>opinion is important to us. After the webinar ends, you will be redirected to a web page containing a </a:t>
            </a:r>
            <a:r>
              <a:rPr lang="en-US" sz="2600" b="1" dirty="0">
                <a:solidFill>
                  <a:srgbClr val="646B86"/>
                </a:solidFill>
                <a:cs typeface="Arial"/>
              </a:rPr>
              <a:t>short survey</a:t>
            </a:r>
            <a:r>
              <a:rPr lang="en-US" sz="2600" dirty="0">
                <a:solidFill>
                  <a:srgbClr val="646B86"/>
                </a:solidFill>
                <a:cs typeface="Arial"/>
              </a:rPr>
              <a:t>. Your answers to the survey will help us as we plan future NASHP webinars. </a:t>
            </a:r>
          </a:p>
        </p:txBody>
      </p:sp>
    </p:spTree>
    <p:extLst>
      <p:ext uri="{BB962C8B-B14F-4D97-AF65-F5344CB8AC3E}">
        <p14:creationId xmlns:p14="http://schemas.microsoft.com/office/powerpoint/2010/main" val="3417397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937" y="1122363"/>
            <a:ext cx="7716251" cy="642269"/>
          </a:xfrm>
        </p:spPr>
        <p:txBody>
          <a:bodyPr>
            <a:noAutofit/>
          </a:bodyPr>
          <a:lstStyle/>
          <a:p>
            <a:pPr algn="l"/>
            <a:r>
              <a:rPr lang="en-US" sz="3600" dirty="0"/>
              <a:t>About Georgetown’s Center on Health Insurance Reforms (CHIR)</a:t>
            </a:r>
          </a:p>
        </p:txBody>
      </p:sp>
      <p:sp>
        <p:nvSpPr>
          <p:cNvPr id="3" name="Subtitle 2"/>
          <p:cNvSpPr>
            <a:spLocks noGrp="1"/>
          </p:cNvSpPr>
          <p:nvPr>
            <p:ph type="subTitle" idx="1"/>
          </p:nvPr>
        </p:nvSpPr>
        <p:spPr>
          <a:xfrm>
            <a:off x="737937" y="2213810"/>
            <a:ext cx="7491663" cy="3807428"/>
          </a:xfrm>
        </p:spPr>
        <p:txBody>
          <a:bodyPr>
            <a:noAutofit/>
          </a:bodyPr>
          <a:lstStyle/>
          <a:p>
            <a:pPr marL="457200" indent="-457200" algn="l">
              <a:buFont typeface="Arial" panose="020B0604020202020204" pitchFamily="34" charset="0"/>
              <a:buChar char="•"/>
            </a:pPr>
            <a:r>
              <a:rPr lang="en-US" sz="2400" dirty="0">
                <a:solidFill>
                  <a:schemeClr val="tx1"/>
                </a:solidFill>
              </a:rPr>
              <a:t>A team of experts on private health insurance and health reform</a:t>
            </a:r>
          </a:p>
          <a:p>
            <a:pPr marL="457200" indent="-457200" algn="l">
              <a:buFont typeface="Arial" panose="020B0604020202020204" pitchFamily="34" charset="0"/>
              <a:buChar char="•"/>
            </a:pPr>
            <a:r>
              <a:rPr lang="en-US" sz="2400" dirty="0">
                <a:solidFill>
                  <a:schemeClr val="tx1"/>
                </a:solidFill>
              </a:rPr>
              <a:t>Conduct research and policy analysis, provide technical assistance to federal and state policymakers, regulators, and consumer advocates</a:t>
            </a:r>
          </a:p>
          <a:p>
            <a:pPr marL="457200" indent="-457200" algn="l">
              <a:buFont typeface="Arial" panose="020B0604020202020204" pitchFamily="34" charset="0"/>
              <a:buChar char="•"/>
            </a:pPr>
            <a:r>
              <a:rPr lang="en-US" sz="2400" dirty="0">
                <a:solidFill>
                  <a:schemeClr val="tx1"/>
                </a:solidFill>
              </a:rPr>
              <a:t>Based at Georgetown University’s McCourt School of Public Policy</a:t>
            </a:r>
          </a:p>
          <a:p>
            <a:pPr marL="457200" indent="-457200" algn="l">
              <a:buFont typeface="Arial" panose="020B0604020202020204" pitchFamily="34" charset="0"/>
              <a:buChar char="•"/>
            </a:pPr>
            <a:r>
              <a:rPr lang="en-US" sz="2400" dirty="0">
                <a:solidFill>
                  <a:schemeClr val="tx1"/>
                </a:solidFill>
              </a:rPr>
              <a:t>Learn more at </a:t>
            </a:r>
            <a:r>
              <a:rPr lang="en-US" sz="2400" dirty="0">
                <a:hlinkClick r:id="rId2"/>
              </a:rPr>
              <a:t>https://chir.georgetown.edu/</a:t>
            </a:r>
            <a:r>
              <a:rPr lang="en-US" sz="2400" dirty="0"/>
              <a:t>. </a:t>
            </a:r>
          </a:p>
          <a:p>
            <a:pPr algn="l">
              <a:lnSpc>
                <a:spcPct val="107000"/>
              </a:lnSpc>
              <a:spcBef>
                <a:spcPts val="0"/>
              </a:spcBef>
              <a:spcAft>
                <a:spcPts val="750"/>
              </a:spcAft>
            </a:pPr>
            <a:endParaRPr lang="en-US" sz="1800" dirty="0">
              <a:latin typeface="Helvetica Neue" charset="0"/>
              <a:ea typeface="Helvetica Neue" charset="0"/>
              <a:cs typeface="Helvetica Neue" charset="0"/>
            </a:endParaRPr>
          </a:p>
        </p:txBody>
      </p:sp>
      <p:cxnSp>
        <p:nvCxnSpPr>
          <p:cNvPr id="7" name="Straight Connector 6"/>
          <p:cNvCxnSpPr/>
          <p:nvPr/>
        </p:nvCxnSpPr>
        <p:spPr>
          <a:xfrm>
            <a:off x="737937" y="1941095"/>
            <a:ext cx="771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44805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Alternative Coverage Options</a:t>
            </a:r>
            <a:br>
              <a:rPr lang="en-US" sz="3200" dirty="0" smtClean="0"/>
            </a:br>
            <a:r>
              <a:rPr lang="en-US" sz="2400" i="1" dirty="0" smtClean="0"/>
              <a:t>Threatening the Stability of the Individual Market</a:t>
            </a:r>
            <a:endParaRPr lang="en-US" sz="2400" i="1" dirty="0"/>
          </a:p>
        </p:txBody>
      </p:sp>
      <p:sp>
        <p:nvSpPr>
          <p:cNvPr id="3" name="Content Placeholder 2"/>
          <p:cNvSpPr>
            <a:spLocks noGrp="1"/>
          </p:cNvSpPr>
          <p:nvPr>
            <p:ph idx="1"/>
          </p:nvPr>
        </p:nvSpPr>
        <p:spPr/>
        <p:txBody>
          <a:bodyPr/>
          <a:lstStyle/>
          <a:p>
            <a:pPr marL="285750" indent="-285750">
              <a:buFont typeface="Arial" charset="0"/>
              <a:buChar char="•"/>
            </a:pPr>
            <a:r>
              <a:rPr lang="en-US" sz="2400" dirty="0" smtClean="0"/>
              <a:t>Effort to </a:t>
            </a:r>
            <a:r>
              <a:rPr lang="en-US" sz="2400" dirty="0"/>
              <a:t>e</a:t>
            </a:r>
            <a:r>
              <a:rPr lang="en-US" sz="2400" dirty="0" smtClean="0"/>
              <a:t>xpand </a:t>
            </a:r>
            <a:r>
              <a:rPr lang="en-US" sz="2400" dirty="0"/>
              <a:t>the availability of and access to alternatives to ACA-compliant </a:t>
            </a:r>
            <a:r>
              <a:rPr lang="en-US" sz="2400" dirty="0" smtClean="0"/>
              <a:t>insurance</a:t>
            </a:r>
          </a:p>
          <a:p>
            <a:pPr marL="582930" lvl="1" indent="-285750">
              <a:buFont typeface="Arial" charset="0"/>
              <a:buChar char="•"/>
            </a:pPr>
            <a:r>
              <a:rPr lang="en-US" sz="2400" dirty="0" smtClean="0"/>
              <a:t>Presidential Executive Order issued October, 2017</a:t>
            </a:r>
            <a:endParaRPr lang="en-US" sz="2400" dirty="0"/>
          </a:p>
          <a:p>
            <a:r>
              <a:rPr lang="en-US" sz="2400" dirty="0" smtClean="0"/>
              <a:t>Risk of healthy enrollees could be siphoned out of the individual market</a:t>
            </a:r>
          </a:p>
          <a:p>
            <a:r>
              <a:rPr lang="en-US" sz="2400" dirty="0" smtClean="0"/>
              <a:t>Leading to smaller, sicker risk pool with consumers facing higher premiums and fewer plan options</a:t>
            </a:r>
          </a:p>
          <a:p>
            <a:r>
              <a:rPr lang="en-US" sz="2400" dirty="0" smtClean="0"/>
              <a:t>Problem could be compounded when individual mandate is eliminated in 2019</a:t>
            </a:r>
          </a:p>
          <a:p>
            <a:endParaRPr lang="en-US" dirty="0" smtClean="0"/>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03920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Alternative Coverage Options</a:t>
            </a:r>
            <a:br>
              <a:rPr lang="en-US" sz="3200" dirty="0"/>
            </a:br>
            <a:r>
              <a:rPr lang="en-US" sz="2400" i="1" dirty="0"/>
              <a:t>Threatening the Stability of the Individual Market</a:t>
            </a:r>
            <a:endParaRPr lang="en-US" sz="2400" dirty="0"/>
          </a:p>
        </p:txBody>
      </p:sp>
      <p:sp>
        <p:nvSpPr>
          <p:cNvPr id="3" name="Content Placeholder 2"/>
          <p:cNvSpPr>
            <a:spLocks noGrp="1"/>
          </p:cNvSpPr>
          <p:nvPr>
            <p:ph idx="1"/>
          </p:nvPr>
        </p:nvSpPr>
        <p:spPr/>
        <p:txBody>
          <a:bodyPr>
            <a:normAutofit/>
          </a:bodyPr>
          <a:lstStyle/>
          <a:p>
            <a:r>
              <a:rPr lang="en-US" sz="2400" dirty="0" smtClean="0"/>
              <a:t>Alternative Coverage Options Poised to Expand in 2019</a:t>
            </a:r>
          </a:p>
          <a:p>
            <a:pPr lvl="1"/>
            <a:r>
              <a:rPr lang="en-US" sz="2400" b="1" i="1" dirty="0" smtClean="0"/>
              <a:t>Short Term Plans</a:t>
            </a:r>
          </a:p>
          <a:p>
            <a:pPr lvl="2"/>
            <a:r>
              <a:rPr lang="en-US" sz="2000" dirty="0" smtClean="0"/>
              <a:t>Final regulation in development	</a:t>
            </a:r>
          </a:p>
          <a:p>
            <a:pPr lvl="1"/>
            <a:r>
              <a:rPr lang="en-US" sz="2400" b="1" i="1" dirty="0" smtClean="0"/>
              <a:t>Association Health Plans</a:t>
            </a:r>
          </a:p>
          <a:p>
            <a:pPr lvl="2"/>
            <a:r>
              <a:rPr lang="en-US" sz="2000" dirty="0" smtClean="0"/>
              <a:t>Final regulation at OMB</a:t>
            </a:r>
          </a:p>
          <a:p>
            <a:pPr lvl="1"/>
            <a:r>
              <a:rPr lang="en-US" sz="2400" b="1" i="1" dirty="0" smtClean="0"/>
              <a:t>Health Sharing Ministries</a:t>
            </a:r>
          </a:p>
          <a:p>
            <a:pPr lvl="2"/>
            <a:r>
              <a:rPr lang="en-US" sz="2000" dirty="0" smtClean="0"/>
              <a:t>Current exemption from individual mandate</a:t>
            </a:r>
          </a:p>
          <a:p>
            <a:pPr lvl="1"/>
            <a:r>
              <a:rPr lang="en-US" sz="2400" b="1" i="1" dirty="0" smtClean="0"/>
              <a:t>Others</a:t>
            </a:r>
            <a:endParaRPr lang="en-US" sz="2400" b="1" i="1" dirty="0"/>
          </a:p>
        </p:txBody>
      </p:sp>
      <p:sp>
        <p:nvSpPr>
          <p:cNvPr id="4" name="Slide Number Placeholder 3"/>
          <p:cNvSpPr>
            <a:spLocks noGrp="1"/>
          </p:cNvSpPr>
          <p:nvPr>
            <p:ph type="sldNum" sz="quarter" idx="12"/>
          </p:nvPr>
        </p:nvSpPr>
        <p:spPr/>
        <p:txBody>
          <a:bodyPr/>
          <a:lstStyle/>
          <a:p>
            <a:fld id="{09D98FE0-9405-47E5-BFCE-B1E48616763A}"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26339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Short-Term Limited Duration Insurance: Background</a:t>
            </a:r>
            <a:endParaRPr lang="en-US" sz="3200" dirty="0"/>
          </a:p>
        </p:txBody>
      </p:sp>
      <p:sp>
        <p:nvSpPr>
          <p:cNvPr id="7" name="TextBox 6"/>
          <p:cNvSpPr txBox="1"/>
          <p:nvPr/>
        </p:nvSpPr>
        <p:spPr>
          <a:xfrm>
            <a:off x="838200" y="1300639"/>
            <a:ext cx="7239000" cy="4185761"/>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Designed to fill temporary gaps in coverage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Pre-ACA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provided HIPAA creditable coverage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6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Not considered individual health insurance under federal law. </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sng"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Separate risk pool</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 from ACA-compliant market.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6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Exempt from ACA standards. </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Unless state provides otherwise</a:t>
            </a:r>
            <a:r>
              <a:rPr kumimoji="0" lang="en-US" sz="2400" b="0" i="0" u="none" strike="noStrike" kern="1200" cap="none" spc="0" normalizeH="0" baseline="0" noProof="0" dirty="0">
                <a:ln>
                  <a:noFill/>
                </a:ln>
                <a:solidFill>
                  <a:prstClr val="black"/>
                </a:solidFill>
                <a:effectLst/>
                <a:uLnTx/>
                <a:uFillTx/>
                <a:latin typeface="Calibri"/>
                <a:ea typeface="Baskerville Old Face" charset="0"/>
                <a:cs typeface="Baskerville Old Face" charset="0"/>
              </a:rPr>
              <a:t>.</a:t>
            </a:r>
            <a:r>
              <a:rPr kumimoji="0" lang="en-US" sz="16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83462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Short Term Plans: Exclusions</a:t>
            </a:r>
            <a:endParaRPr lang="en-US" sz="3200" dirty="0"/>
          </a:p>
        </p:txBody>
      </p:sp>
      <p:sp>
        <p:nvSpPr>
          <p:cNvPr id="7" name="TextBox 6"/>
          <p:cNvSpPr txBox="1"/>
          <p:nvPr/>
        </p:nvSpPr>
        <p:spPr>
          <a:xfrm>
            <a:off x="838200" y="1270000"/>
            <a:ext cx="7239000" cy="507831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Almost always exclude pre-existing conditions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4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Often exclude some Essential Health Benefits</a:t>
            </a: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a:t>
            </a: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100% exclude maternity</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71% exclude prescription drugs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62% exclude substance use treatment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43% exclude mental health</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 </a:t>
            </a:r>
            <a:r>
              <a:rPr kumimoji="0" lang="en-US" sz="16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*Source: Kaiser Family Foundation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Other exclusions in plans currently for sale: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Treatment </a:t>
            </a:r>
            <a:r>
              <a:rPr kumimoji="0" lang="en-US" sz="2000" b="0" i="0" u="none" strike="noStrike" kern="1200" cap="none" spc="0" normalizeH="0" baseline="0" noProof="0" dirty="0">
                <a:ln>
                  <a:noFill/>
                </a:ln>
                <a:solidFill>
                  <a:prstClr val="black"/>
                </a:solidFill>
                <a:effectLst/>
                <a:uLnTx/>
                <a:uFillTx/>
                <a:latin typeface="Calibri"/>
                <a:ea typeface="+mn-ea"/>
                <a:cs typeface="+mn-cs"/>
              </a:rPr>
              <a:t>of joints, spine, bones, connective tissue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      unless </a:t>
            </a:r>
            <a:r>
              <a:rPr kumimoji="0" lang="en-US" sz="2000" b="0" i="0" u="none" strike="noStrike" kern="1200" cap="none" spc="0" normalizeH="0" baseline="0" noProof="0" dirty="0">
                <a:ln>
                  <a:noFill/>
                </a:ln>
                <a:solidFill>
                  <a:prstClr val="black"/>
                </a:solidFill>
                <a:effectLst/>
                <a:uLnTx/>
                <a:uFillTx/>
                <a:latin typeface="Calibri"/>
                <a:ea typeface="+mn-ea"/>
                <a:cs typeface="+mn-cs"/>
              </a:rPr>
              <a:t>an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injury</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Hospital </a:t>
            </a:r>
            <a:r>
              <a:rPr kumimoji="0" lang="en-US" sz="2000" b="0" i="0" u="none" strike="noStrike" kern="1200" cap="none" spc="0" normalizeH="0" baseline="0" noProof="0" dirty="0">
                <a:ln>
                  <a:noFill/>
                </a:ln>
                <a:solidFill>
                  <a:prstClr val="black"/>
                </a:solidFill>
                <a:effectLst/>
                <a:uLnTx/>
                <a:uFillTx/>
                <a:latin typeface="Calibri"/>
                <a:ea typeface="+mn-ea"/>
                <a:cs typeface="+mn-cs"/>
              </a:rPr>
              <a:t>emergency due to illness (unless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confined)</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Kidney </a:t>
            </a:r>
            <a:r>
              <a:rPr kumimoji="0" lang="en-US" sz="2000" b="0" i="0" u="none" strike="noStrike" kern="1200" cap="none" spc="0" normalizeH="0" baseline="0" noProof="0" dirty="0">
                <a:ln>
                  <a:noFill/>
                </a:ln>
                <a:solidFill>
                  <a:prstClr val="black"/>
                </a:solidFill>
                <a:effectLst/>
                <a:uLnTx/>
                <a:uFillTx/>
                <a:latin typeface="Calibri"/>
                <a:ea typeface="+mn-ea"/>
                <a:cs typeface="+mn-cs"/>
              </a:rPr>
              <a:t>or end stage renal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disease</a:t>
            </a:r>
            <a:endParaRPr kumimoji="0" lang="en-US" sz="105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     </a:t>
            </a: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149824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3200" dirty="0" smtClean="0"/>
              <a:t>Short-Term Plans: Limits and Cost-Sharing</a:t>
            </a:r>
            <a:endParaRPr lang="en-US" sz="3200" dirty="0"/>
          </a:p>
        </p:txBody>
      </p:sp>
      <p:sp>
        <p:nvSpPr>
          <p:cNvPr id="7" name="TextBox 6"/>
          <p:cNvSpPr txBox="1"/>
          <p:nvPr/>
        </p:nvSpPr>
        <p:spPr>
          <a:xfrm>
            <a:off x="838200" y="1066800"/>
            <a:ext cx="7239000" cy="474745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05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Benefits generally capped $250,000 - $2 million</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Some per contract period, others per lifetime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Some issuers use internal limits such as: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$2,500 in surgeon &amp; anesthesiologist fees per surgery</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$1,000 per night in hospital</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$250 for ambulance</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$150,000 for transplant services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Different Cost-Sharing Conventions</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Deductible may not count towards out of pocket maximum</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rPr>
              <a:t>Family deductible may be 3x the individual deductible</a:t>
            </a:r>
            <a:endParaRPr kumimoji="0" lang="en-US" sz="2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a:ea typeface="Baskerville Old Face" charset="0"/>
              <a:cs typeface="Baskerville Old Face"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smtClean="0">
              <a:ln>
                <a:noFill/>
              </a:ln>
              <a:solidFill>
                <a:prstClr val="black"/>
              </a:solidFill>
              <a:effectLst/>
              <a:uLnTx/>
              <a:uFillTx/>
              <a:latin typeface="Baskerville Old Face" charset="0"/>
              <a:ea typeface="Baskerville Old Face" charset="0"/>
              <a:cs typeface="Baskerville Old Face" charset="0"/>
            </a:endParaRPr>
          </a:p>
        </p:txBody>
      </p:sp>
      <p:sp>
        <p:nvSpPr>
          <p:cNvPr id="3" name="Slide Number Placeholder 2"/>
          <p:cNvSpPr>
            <a:spLocks noGrp="1"/>
          </p:cNvSpPr>
          <p:nvPr>
            <p:ph type="sldNum" sz="quarter" idx="12"/>
          </p:nvPr>
        </p:nvSpPr>
        <p:spPr/>
        <p:txBody>
          <a:bodyPr/>
          <a:lstStyle/>
          <a:p>
            <a:fld id="{09D98FE0-9405-47E5-BFCE-B1E48616763A}"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64786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ivic">
  <a:themeElements>
    <a:clrScheme name="Custom 51">
      <a:dk1>
        <a:sysClr val="windowText" lastClr="000000"/>
      </a:dk1>
      <a:lt1>
        <a:sysClr val="window" lastClr="FFFFFF"/>
      </a:lt1>
      <a:dk2>
        <a:srgbClr val="646B86"/>
      </a:dk2>
      <a:lt2>
        <a:srgbClr val="4071A0"/>
      </a:lt2>
      <a:accent1>
        <a:srgbClr val="4071A0"/>
      </a:accent1>
      <a:accent2>
        <a:srgbClr val="CCB400"/>
      </a:accent2>
      <a:accent3>
        <a:srgbClr val="00862F"/>
      </a:accent3>
      <a:accent4>
        <a:srgbClr val="8C7B70"/>
      </a:accent4>
      <a:accent5>
        <a:srgbClr val="FF720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ustom 1">
      <a:dk1>
        <a:srgbClr val="5A336F"/>
      </a:dk1>
      <a:lt1>
        <a:srgbClr val="FFFFFF"/>
      </a:lt1>
      <a:dk2>
        <a:srgbClr val="000022"/>
      </a:dk2>
      <a:lt2>
        <a:srgbClr val="DBDAF2"/>
      </a:lt2>
      <a:accent1>
        <a:srgbClr val="420066"/>
      </a:accent1>
      <a:accent2>
        <a:srgbClr val="F2B800"/>
      </a:accent2>
      <a:accent3>
        <a:srgbClr val="118820"/>
      </a:accent3>
      <a:accent4>
        <a:srgbClr val="222299"/>
      </a:accent4>
      <a:accent5>
        <a:srgbClr val="6D00A8"/>
      </a:accent5>
      <a:accent6>
        <a:srgbClr val="443F7F"/>
      </a:accent6>
      <a:hlink>
        <a:srgbClr val="007C92"/>
      </a:hlink>
      <a:folHlink>
        <a:srgbClr val="8E258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7577</TotalTime>
  <Words>2056</Words>
  <Application>Microsoft Office PowerPoint</Application>
  <PresentationFormat>On-screen Show (4:3)</PresentationFormat>
  <Paragraphs>336</Paragraphs>
  <Slides>32</Slides>
  <Notes>17</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32</vt:i4>
      </vt:variant>
    </vt:vector>
  </HeadingPairs>
  <TitlesOfParts>
    <vt:vector size="51" baseType="lpstr">
      <vt:lpstr>MS PGothic</vt:lpstr>
      <vt:lpstr>Arial</vt:lpstr>
      <vt:lpstr>Baskerville Old Face</vt:lpstr>
      <vt:lpstr>Calibri</vt:lpstr>
      <vt:lpstr>Cambria</vt:lpstr>
      <vt:lpstr>Georgia</vt:lpstr>
      <vt:lpstr>Helvetica Neue</vt:lpstr>
      <vt:lpstr>Times New Roman</vt:lpstr>
      <vt:lpstr>Wingdings</vt:lpstr>
      <vt:lpstr>Wingdings 2</vt:lpstr>
      <vt:lpstr>Civic</vt:lpstr>
      <vt:lpstr>Custom Design</vt:lpstr>
      <vt:lpstr>12_Custom Design</vt:lpstr>
      <vt:lpstr>1_Custom Design</vt:lpstr>
      <vt:lpstr>2_Custom Design</vt:lpstr>
      <vt:lpstr>Closing Slide</vt:lpstr>
      <vt:lpstr>3_Custom Design</vt:lpstr>
      <vt:lpstr>4_Custom Design</vt:lpstr>
      <vt:lpstr>Adjacency</vt:lpstr>
      <vt:lpstr>Ministries, AHPs and Short Term Plans: What Is a State to Do? </vt:lpstr>
      <vt:lpstr>Today’s Experts</vt:lpstr>
      <vt:lpstr>Ministries, AHPs and  Short Term Plans:  What Is a State to Do?</vt:lpstr>
      <vt:lpstr>About Georgetown’s Center on Health Insurance Reforms (CHIR)</vt:lpstr>
      <vt:lpstr>Alternative Coverage Options Threatening the Stability of the Individual Market</vt:lpstr>
      <vt:lpstr>Alternative Coverage Options Threatening the Stability of the Individual Market</vt:lpstr>
      <vt:lpstr>Short-Term Limited Duration Insurance: Background</vt:lpstr>
      <vt:lpstr>Short Term Plans: Exclusions</vt:lpstr>
      <vt:lpstr>Short-Term Plans: Limits and Cost-Sharing</vt:lpstr>
      <vt:lpstr>Short Term Plans: Underwriting</vt:lpstr>
      <vt:lpstr>Short-term Plans: Federal Regulation</vt:lpstr>
      <vt:lpstr>Short-term Plans: Current State Regulation</vt:lpstr>
      <vt:lpstr>State Options to Address Short-Term Plans (1)</vt:lpstr>
      <vt:lpstr>State Options to Address Short-Term Plans (2)</vt:lpstr>
      <vt:lpstr>State Options to Address Short-Term Plans (3)</vt:lpstr>
      <vt:lpstr>Questions on Short Term Plans</vt:lpstr>
      <vt:lpstr>Association Health Plans:  Background and Current Framework</vt:lpstr>
      <vt:lpstr>Association Health Plans:  Proposed Rule</vt:lpstr>
      <vt:lpstr>Association Health Plans:  Proposed Rule</vt:lpstr>
      <vt:lpstr>Association Health Plans:  The Intent of Rule Change</vt:lpstr>
      <vt:lpstr>Association Health Plans: The Risks</vt:lpstr>
      <vt:lpstr>State Options to Address AHPs</vt:lpstr>
      <vt:lpstr>Questions on Association Health Plans</vt:lpstr>
      <vt:lpstr>Health Care Sharing Ministries: Background </vt:lpstr>
      <vt:lpstr>Health Care Sharing Ministries: Regulation</vt:lpstr>
      <vt:lpstr>Health Care Sharing Ministries:  Membership and Features</vt:lpstr>
      <vt:lpstr>Health Care Sharing Ministries:  Potential Risks</vt:lpstr>
      <vt:lpstr>State Options to Address HCSMs </vt:lpstr>
      <vt:lpstr>Questions on Health Care Sharing Ministries</vt:lpstr>
      <vt:lpstr>Thank You!</vt:lpstr>
      <vt:lpstr>Questions &amp;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Federal and State Strategies to Build an Equitable Health Care Delivery System </dc:title>
  <dc:creator>Felicia Heider</dc:creator>
  <cp:lastModifiedBy>Olivia Bacon</cp:lastModifiedBy>
  <cp:revision>107</cp:revision>
  <dcterms:created xsi:type="dcterms:W3CDTF">2015-03-23T14:31:26Z</dcterms:created>
  <dcterms:modified xsi:type="dcterms:W3CDTF">2018-05-29T20:59:43Z</dcterms:modified>
</cp:coreProperties>
</file>