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9" r:id="rId2"/>
    <p:sldMasterId id="2147483731" r:id="rId3"/>
    <p:sldMasterId id="2147483743" r:id="rId4"/>
    <p:sldMasterId id="2147483754" r:id="rId5"/>
    <p:sldMasterId id="2147483765" r:id="rId6"/>
    <p:sldMasterId id="2147483769" r:id="rId7"/>
    <p:sldMasterId id="2147483781" r:id="rId8"/>
  </p:sldMasterIdLst>
  <p:notesMasterIdLst>
    <p:notesMasterId r:id="rId19"/>
  </p:notesMasterIdLst>
  <p:handoutMasterIdLst>
    <p:handoutMasterId r:id="rId20"/>
  </p:handoutMasterIdLst>
  <p:sldIdLst>
    <p:sldId id="257" r:id="rId9"/>
    <p:sldId id="258" r:id="rId10"/>
    <p:sldId id="268" r:id="rId11"/>
    <p:sldId id="267" r:id="rId12"/>
    <p:sldId id="263" r:id="rId13"/>
    <p:sldId id="264" r:id="rId14"/>
    <p:sldId id="266" r:id="rId15"/>
    <p:sldId id="265" r:id="rId16"/>
    <p:sldId id="259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B30"/>
    <a:srgbClr val="1B862F"/>
    <a:srgbClr val="FF7204"/>
    <a:srgbClr val="ADADAD"/>
    <a:srgbClr val="387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5" autoAdjust="0"/>
    <p:restoredTop sz="98127" autoAdjust="0"/>
  </p:normalViewPr>
  <p:slideViewPr>
    <p:cSldViewPr snapToGrid="0" snapToObjects="1">
      <p:cViewPr varScale="1">
        <p:scale>
          <a:sx n="76" d="100"/>
          <a:sy n="76" d="100"/>
        </p:scale>
        <p:origin x="15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AB31A-E79B-3D46-AE32-76B3281358AC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A031-6EAE-8C4C-9AE9-04CAD99D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7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E0804-0A3F-FF49-99BE-5B018D3C547A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D54D-3073-D948-A237-0D3690BDC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7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F0CA-65D1-E749-9FE4-2A8DD371EE4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9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F0CA-65D1-E749-9FE4-2A8DD371EE4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17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F0CA-65D1-E749-9FE4-2A8DD371EE4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98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F0CA-65D1-E749-9FE4-2A8DD371EE4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57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002548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-19232" y="0"/>
            <a:ext cx="18611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409244"/>
            <a:ext cx="8991600" cy="39868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2400" y="2514151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6878" y="3060"/>
            <a:ext cx="8833104" cy="668944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214481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8423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458200" y="6335295"/>
            <a:ext cx="457200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white">
          <a:xfrm>
            <a:off x="-19231" y="-76641"/>
            <a:ext cx="9174181" cy="23208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2" name="Picture 1" descr="nashp-logo copy[1]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6" y="295181"/>
            <a:ext cx="2065952" cy="1989050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169444" y="6258973"/>
            <a:ext cx="8833104" cy="44014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Slide Number Placeholder 22"/>
          <p:cNvSpPr txBox="1">
            <a:spLocks/>
          </p:cNvSpPr>
          <p:nvPr userDrawn="1"/>
        </p:nvSpPr>
        <p:spPr>
          <a:xfrm>
            <a:off x="8376516" y="63227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404576" y="295181"/>
            <a:ext cx="6053624" cy="776044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70563"/>
            <a:ext cx="9144000" cy="1198563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545138"/>
            <a:ext cx="9144000" cy="125412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9" y="177813"/>
            <a:ext cx="3278981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2919" y="1828813"/>
            <a:ext cx="7079456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2919" y="2566988"/>
            <a:ext cx="7079456" cy="149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F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59544" y="6097588"/>
            <a:ext cx="1557338" cy="419100"/>
          </a:xfrm>
          <a:prstGeom prst="rect">
            <a:avLst/>
          </a:prstGeom>
        </p:spPr>
        <p:txBody>
          <a:bodyPr tIns="0" bIns="0" anchor="t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prstClr val="white"/>
                </a:solidFill>
              </a:rPr>
              <a:t>November 2015</a:t>
            </a:r>
          </a:p>
        </p:txBody>
      </p:sp>
    </p:spTree>
    <p:extLst>
      <p:ext uri="{BB962C8B-B14F-4D97-AF65-F5344CB8AC3E}">
        <p14:creationId xmlns:p14="http://schemas.microsoft.com/office/powerpoint/2010/main" val="323697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5873356" y="164099"/>
            <a:ext cx="3212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E79E6E7C-B53B-4441-A8D0-89AC795B8D2E}" type="slidenum"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3192"/>
            <a:ext cx="7886700" cy="1052434"/>
          </a:xfrm>
        </p:spPr>
        <p:txBody>
          <a:bodyPr anchor="b"/>
          <a:lstStyle>
            <a:lvl1pPr>
              <a:defRPr sz="3200" b="1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1628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6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orient="horz" pos="486" userDrawn="1">
          <p15:clr>
            <a:srgbClr val="FBAE40"/>
          </p15:clr>
        </p15:guide>
        <p15:guide id="4" orient="horz" pos="3891" userDrawn="1">
          <p15:clr>
            <a:srgbClr val="FBAE40"/>
          </p15:clr>
        </p15:guide>
        <p15:guide id="5" orient="horz" pos="11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5873356" y="164099"/>
            <a:ext cx="3212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038C1FC6-E15D-423E-924A-BD0AC774A0F6}" type="slidenum"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180975" y="150826"/>
            <a:ext cx="4114800" cy="363537"/>
          </a:xfrm>
          <a:prstGeom prst="rect">
            <a:avLst/>
          </a:prstGeom>
        </p:spPr>
        <p:txBody>
          <a:bodyPr t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fld id="{301E54E3-7A3C-4EE8-B935-AC71AE418804}" type="datetime4">
              <a:rPr lang="en-US">
                <a:solidFill>
                  <a:prstClr val="white"/>
                </a:solidFill>
              </a:rPr>
              <a:pPr defTabSz="914400">
                <a:defRPr/>
              </a:pPr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3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73356" y="164099"/>
            <a:ext cx="3212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8FA4BA87-4698-4BBF-A8CB-77223E5A1232}" type="slidenum"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773192"/>
            <a:ext cx="7886700" cy="1052434"/>
          </a:xfrm>
        </p:spPr>
        <p:txBody>
          <a:bodyPr anchor="b"/>
          <a:lstStyle>
            <a:lvl1pPr>
              <a:defRPr sz="3200" b="1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80975" y="169082"/>
            <a:ext cx="4114800" cy="363537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E34852A2-081C-4F0F-8E62-C6F5F05B0BFD}" type="datetime4">
              <a:rPr lang="en-US">
                <a:solidFill>
                  <a:prstClr val="white"/>
                </a:solidFill>
              </a:rPr>
              <a:pPr defTabSz="914400">
                <a:defRPr/>
              </a:pPr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87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904" userDrawn="1">
          <p15:clr>
            <a:srgbClr val="FBAE40"/>
          </p15:clr>
        </p15:guide>
        <p15:guide id="4" pos="528" userDrawn="1">
          <p15:clr>
            <a:srgbClr val="FBAE40"/>
          </p15:clr>
        </p15:guide>
        <p15:guide id="5" pos="7160" userDrawn="1">
          <p15:clr>
            <a:srgbClr val="FBAE40"/>
          </p15:clr>
        </p15:guide>
        <p15:guide id="6" orient="horz" pos="1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5873356" y="164099"/>
            <a:ext cx="3212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C42C1FC1-E71E-498A-9D8D-6EE4568D88E9}" type="slidenum"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level\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180975" y="150826"/>
            <a:ext cx="4114800" cy="363537"/>
          </a:xfrm>
          <a:prstGeom prst="rect">
            <a:avLst/>
          </a:prstGeom>
        </p:spPr>
        <p:txBody>
          <a:bodyPr t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fld id="{7757511A-6ECF-4F2F-AEF8-281075A48618}" type="datetime4">
              <a:rPr lang="en-US">
                <a:solidFill>
                  <a:prstClr val="white"/>
                </a:solidFill>
              </a:rPr>
              <a:pPr defTabSz="914400">
                <a:defRPr/>
              </a:pPr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773192"/>
            <a:ext cx="7886700" cy="1052434"/>
          </a:xfrm>
        </p:spPr>
        <p:txBody>
          <a:bodyPr anchor="b"/>
          <a:lstStyle>
            <a:lvl1pPr>
              <a:defRPr sz="3200" b="1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5873356" y="164099"/>
            <a:ext cx="3212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A959595B-ADF4-4307-8D5F-571A5FAB30DB}" type="slidenum"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773192"/>
            <a:ext cx="7886700" cy="1052434"/>
          </a:xfrm>
        </p:spPr>
        <p:txBody>
          <a:bodyPr anchor="b"/>
          <a:lstStyle>
            <a:lvl1pPr>
              <a:defRPr sz="3200" b="1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80975" y="169082"/>
            <a:ext cx="4114800" cy="363537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E34852A2-081C-4F0F-8E62-C6F5F05B0BFD}" type="datetime4">
              <a:rPr lang="en-US">
                <a:solidFill>
                  <a:prstClr val="white"/>
                </a:solidFill>
              </a:rPr>
              <a:pPr defTabSz="914400">
                <a:defRPr/>
              </a:pPr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53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528" userDrawn="1">
          <p15:clr>
            <a:srgbClr val="FBAE40"/>
          </p15:clr>
        </p15:guide>
        <p15:guide id="4" pos="7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873356" y="164099"/>
            <a:ext cx="3212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28FC1DB2-B94F-4A88-820B-9FE5D0117356}" type="slidenum"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180975" y="150826"/>
            <a:ext cx="4114800" cy="363537"/>
          </a:xfrm>
          <a:prstGeom prst="rect">
            <a:avLst/>
          </a:prstGeom>
        </p:spPr>
        <p:txBody>
          <a:bodyPr t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fld id="{D9BD83D0-9304-48AF-A1F4-AC3C77F9A564}" type="datetime4">
              <a:rPr lang="en-US">
                <a:solidFill>
                  <a:prstClr val="white"/>
                </a:solidFill>
              </a:rPr>
              <a:pPr defTabSz="914400">
                <a:defRPr/>
              </a:pPr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38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73356" y="164099"/>
            <a:ext cx="3212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1A4D5A5C-D346-4649-ABBF-C747A922FFC9}" type="slidenum"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6877"/>
            <a:ext cx="2949178" cy="1240535"/>
          </a:xfrm>
        </p:spPr>
        <p:txBody>
          <a:bodyPr anchor="b"/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16865"/>
            <a:ext cx="4629150" cy="504418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180975" y="150826"/>
            <a:ext cx="4114800" cy="363537"/>
          </a:xfrm>
          <a:prstGeom prst="rect">
            <a:avLst/>
          </a:prstGeom>
        </p:spPr>
        <p:txBody>
          <a:bodyPr t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fld id="{400F50AA-1557-4FB7-8738-093F63302430}" type="datetime4">
              <a:rPr lang="en-US">
                <a:solidFill>
                  <a:prstClr val="white"/>
                </a:solidFill>
              </a:rPr>
              <a:pPr defTabSz="914400">
                <a:defRPr/>
              </a:pPr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4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73356" y="164099"/>
            <a:ext cx="3212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1F51E85F-1D38-4A8A-B2D5-2BE2BB429F8F}" type="slidenum"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01849"/>
            <a:ext cx="2949178" cy="135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01837"/>
            <a:ext cx="4629150" cy="515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180975" y="150826"/>
            <a:ext cx="4114800" cy="363537"/>
          </a:xfrm>
          <a:prstGeom prst="rect">
            <a:avLst/>
          </a:prstGeom>
        </p:spPr>
        <p:txBody>
          <a:bodyPr t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fld id="{60D6AA36-1D8F-4091-B80A-208EBE7A0B70}" type="datetime4">
              <a:rPr lang="en-US">
                <a:solidFill>
                  <a:prstClr val="white"/>
                </a:solidFill>
              </a:rPr>
              <a:pPr defTabSz="914400">
                <a:defRPr/>
              </a:pPr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1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70563"/>
            <a:ext cx="9144000" cy="1198563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545138"/>
            <a:ext cx="9144000" cy="125412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338901"/>
            <a:ext cx="129659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8934" y="982089"/>
            <a:ext cx="5283994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8940" y="1905013"/>
            <a:ext cx="2165395" cy="47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8940" y="2406183"/>
            <a:ext cx="2349103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0327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5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337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55448" y="168854"/>
            <a:ext cx="8823960" cy="10179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259373"/>
            <a:ext cx="8833104" cy="44014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8496" y="123600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04" y="321172"/>
            <a:ext cx="7638993" cy="61091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5" name="Picture 24" descr="nashp-logo cop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22910" r="11824" b="41368"/>
          <a:stretch/>
        </p:blipFill>
        <p:spPr>
          <a:xfrm>
            <a:off x="158502" y="6265976"/>
            <a:ext cx="903407" cy="393524"/>
          </a:xfrm>
          <a:prstGeom prst="rect">
            <a:avLst/>
          </a:prstGeom>
        </p:spPr>
      </p:pic>
      <p:sp>
        <p:nvSpPr>
          <p:cNvPr id="2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76516" y="63227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4267200" y="95761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l 23"/>
          <p:cNvSpPr/>
          <p:nvPr userDrawn="1"/>
        </p:nvSpPr>
        <p:spPr>
          <a:xfrm>
            <a:off x="4361688" y="102279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173838" y="155588"/>
            <a:ext cx="2855119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03136" y="155588"/>
            <a:ext cx="2340864" cy="3905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93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53175"/>
            <a:ext cx="146566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5588"/>
            <a:ext cx="9144000" cy="39052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2B8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"/>
            <a:ext cx="9144000" cy="15557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09210" y="1730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rgbClr val="3494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fld id="{F2A7658B-601F-43BC-9CD7-3D647BB01557}" type="slidenum">
              <a:rPr lang="en-US"/>
              <a:pPr defTabSz="914400"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110729" y="165113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fld id="{40D995DB-53C8-49F8-A87C-A027155E5184}" type="datetime1">
              <a:rPr lang="en-US"/>
              <a:pPr defTabSz="914400">
                <a:defRPr/>
              </a:pPr>
              <a:t>4/16/2018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6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670953"/>
            <a:ext cx="9144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45570"/>
            <a:ext cx="9144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9" y="177123"/>
            <a:ext cx="3278072" cy="746047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2919" y="1828813"/>
            <a:ext cx="7079456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2919" y="2566988"/>
            <a:ext cx="7079456" cy="149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F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subtitle(s) here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409" y="6096814"/>
            <a:ext cx="1556766" cy="420624"/>
          </a:xfrm>
          <a:prstGeom prst="rect">
            <a:avLst/>
          </a:prstGeom>
        </p:spPr>
        <p:txBody>
          <a:bodyPr tIns="0" bIns="0" anchor="t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3EA60433-01E1-4CFA-9A25-2C2DFA8F66F4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73192"/>
            <a:ext cx="7886700" cy="1052434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8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873041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D14FBBA7-0C3F-4BE4-B257-F71C82B0C17D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3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8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41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9C3578C-FC28-43F7-A158-2F72E8282677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67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56873"/>
            <a:ext cx="7886700" cy="1168765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8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41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54B39E92-2904-4750-BC61-1735EA6D2E61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00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85830"/>
            <a:ext cx="7886700" cy="1004539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level\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28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73041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7B3F0668-AD95-4E4B-A217-51315196C0C1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9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8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73041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E65C0BF2-8952-454C-AA7C-1384B0FF3FFC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22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8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73041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B455117-C637-4392-96D0-AAE7E177B9CC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3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816877"/>
            <a:ext cx="2949178" cy="1240535"/>
          </a:xfrm>
        </p:spPr>
        <p:txBody>
          <a:bodyPr anchor="b"/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16865"/>
            <a:ext cx="4629150" cy="504418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28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873041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E53ADF3-A04F-463E-8218-4CE6EDA42A03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6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6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76516" y="63227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01849"/>
            <a:ext cx="2949178" cy="135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01837"/>
            <a:ext cx="4629150" cy="515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8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41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A12936B0-5356-4E82-8CC0-443494FD912E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87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70953"/>
            <a:ext cx="9144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545570"/>
            <a:ext cx="9144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59" y="6338289"/>
            <a:ext cx="1297082" cy="44028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8934" y="982089"/>
            <a:ext cx="5283994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 smtClean="0"/>
              <a:t>Contact Person Information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8940" y="1905013"/>
            <a:ext cx="2165395" cy="47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Contact Us: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8940" y="2406183"/>
            <a:ext cx="2349103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03278"/>
                </a:solidFill>
              </a:defRPr>
            </a:lvl1pPr>
          </a:lstStyle>
          <a:p>
            <a:pPr lvl="0"/>
            <a:r>
              <a:rPr lang="en-US" dirty="0" smtClean="0"/>
              <a:t>Email Address(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38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670951"/>
            <a:ext cx="9144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45570"/>
            <a:ext cx="9144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9" y="177121"/>
            <a:ext cx="3278072" cy="746047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2919" y="1828811"/>
            <a:ext cx="7079456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2919" y="2566988"/>
            <a:ext cx="7079456" cy="149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F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subtitle(s) here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409" y="6096814"/>
            <a:ext cx="1556766" cy="420624"/>
          </a:xfrm>
          <a:prstGeom prst="rect">
            <a:avLst/>
          </a:prstGeom>
        </p:spPr>
        <p:txBody>
          <a:bodyPr tIns="0" bIns="0" anchor="t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Month Year Here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07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73192"/>
            <a:ext cx="7886700" cy="1052434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6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873040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51CB4269-0D52-4A9E-B6BE-2368BB8EC8A9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49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6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40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3CB0C974-A3A5-4E3F-B6DE-97728E1AB63E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82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56871"/>
            <a:ext cx="7886700" cy="1168765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6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40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F68419F6-EA83-4361-B6AE-ADE808D0A1F2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46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85828"/>
            <a:ext cx="7886700" cy="1004539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level\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26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73040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2DCB7C8E-590B-4E07-9589-B954A4199067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98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6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73040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6E10BBC1-DEED-4589-BA25-3DBB25015AD1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18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6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73040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ACA1C6A7-CE47-4BDC-8C6E-F5C1346E343C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34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816875"/>
            <a:ext cx="2949178" cy="1240535"/>
          </a:xfrm>
        </p:spPr>
        <p:txBody>
          <a:bodyPr anchor="b"/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16865"/>
            <a:ext cx="4629150" cy="504418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26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873040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3A686258-6957-4DE5-A31B-85B9639C20DA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1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45923" y="6265976"/>
            <a:ext cx="8833104" cy="4365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6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0292" y="2373691"/>
            <a:ext cx="4041648" cy="3818404"/>
          </a:xfrm>
          <a:solidFill>
            <a:schemeClr val="bg1"/>
          </a:solidFill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383228"/>
            <a:ext cx="4038600" cy="3822192"/>
          </a:xfrm>
          <a:solidFill>
            <a:srgbClr val="FFFFFF"/>
          </a:solidFill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2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51E29E6-52D5-D84F-9BEC-98429500258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 descr="nashp-logo cop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24513" r="11824" b="41367"/>
          <a:stretch/>
        </p:blipFill>
        <p:spPr>
          <a:xfrm>
            <a:off x="158502" y="6322720"/>
            <a:ext cx="903407" cy="375867"/>
          </a:xfrm>
          <a:prstGeom prst="rect">
            <a:avLst/>
          </a:prstGeom>
        </p:spPr>
      </p:pic>
      <p:sp>
        <p:nvSpPr>
          <p:cNvPr id="30" name="Slide Number Placeholder 22"/>
          <p:cNvSpPr txBox="1">
            <a:spLocks/>
          </p:cNvSpPr>
          <p:nvPr userDrawn="1"/>
        </p:nvSpPr>
        <p:spPr>
          <a:xfrm>
            <a:off x="8376516" y="63227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01847"/>
            <a:ext cx="2949178" cy="135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01837"/>
            <a:ext cx="4629150" cy="515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6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40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7AA909A6-FAFC-4963-B6F4-44EC0649DA54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7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70951"/>
            <a:ext cx="9144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545570"/>
            <a:ext cx="9144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59" y="6338287"/>
            <a:ext cx="1297082" cy="44028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8934" y="982087"/>
            <a:ext cx="5283994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 smtClean="0"/>
              <a:t>Contact Person Information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8939" y="1905011"/>
            <a:ext cx="2165395" cy="47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Contact Us: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8939" y="2406183"/>
            <a:ext cx="2349103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03278"/>
                </a:solidFill>
              </a:defRPr>
            </a:lvl1pPr>
          </a:lstStyle>
          <a:p>
            <a:pPr lvl="0"/>
            <a:r>
              <a:rPr lang="en-US" dirty="0" smtClean="0"/>
              <a:t>Email Address(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58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670947"/>
            <a:ext cx="9144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45570"/>
            <a:ext cx="9144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9" y="177117"/>
            <a:ext cx="3278072" cy="746047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2919" y="1828807"/>
            <a:ext cx="7079456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2919" y="2566988"/>
            <a:ext cx="7079456" cy="149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F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subtitle(s) here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409" y="6096814"/>
            <a:ext cx="1556766" cy="420624"/>
          </a:xfrm>
          <a:prstGeom prst="rect">
            <a:avLst/>
          </a:prstGeom>
        </p:spPr>
        <p:txBody>
          <a:bodyPr tIns="0" bIns="0" anchor="t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Month Year Here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09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73192"/>
            <a:ext cx="7886700" cy="1052434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2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873038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51CB4269-0D52-4A9E-B6BE-2368BB8EC8A9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89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2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38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3CB0C974-A3A5-4E3F-B6DE-97728E1AB63E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8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56867"/>
            <a:ext cx="7886700" cy="1168765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2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38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F68419F6-EA83-4361-B6AE-ADE808D0A1F2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83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85824"/>
            <a:ext cx="7886700" cy="1004539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level\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22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73038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2DCB7C8E-590B-4E07-9589-B954A4199067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81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2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73038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6E10BBC1-DEED-4589-BA25-3DBB25015AD1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70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2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73038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ACA1C6A7-CE47-4BDC-8C6E-F5C1346E343C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12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816871"/>
            <a:ext cx="2949178" cy="1240535"/>
          </a:xfrm>
        </p:spPr>
        <p:txBody>
          <a:bodyPr anchor="b"/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16865"/>
            <a:ext cx="4629150" cy="504418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22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873038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3A686258-6957-4DE5-A31B-85B9639C20DA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0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32"/>
            <a:ext cx="457200" cy="441325"/>
          </a:xfrm>
        </p:spPr>
        <p:txBody>
          <a:bodyPr/>
          <a:lstStyle/>
          <a:p>
            <a:fld id="{151E29E6-52D5-D84F-9BEC-9842950025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376516" y="63227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01843"/>
            <a:ext cx="2949178" cy="135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01837"/>
            <a:ext cx="4629150" cy="515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6352627"/>
            <a:ext cx="1466082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9144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2B800"/>
              </a:solidFill>
              <a:latin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2"/>
            <a:ext cx="9144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73038" y="163871"/>
            <a:ext cx="32130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fld id="{2426E2F6-8243-4B27-B0D9-B0A1D04D0DF7}" type="slidenum">
              <a:rPr lang="en-US" sz="16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/>
              <a:t>‹#›</a:t>
            </a:fld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5" y="150268"/>
            <a:ext cx="41148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7AA909A6-FAFC-4963-B6F4-44EC0649DA54}" type="datetime4">
              <a:rPr lang="en-US" smtClean="0">
                <a:solidFill>
                  <a:prstClr val="white"/>
                </a:solidFill>
              </a:rPr>
              <a:pPr defTabSz="914400"/>
              <a:t>April 16, 2018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69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70947"/>
            <a:ext cx="9144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545570"/>
            <a:ext cx="9144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59" y="6338283"/>
            <a:ext cx="1297082" cy="44028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8934" y="982083"/>
            <a:ext cx="5283994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 smtClean="0"/>
              <a:t>Contact Person Information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8937" y="1905007"/>
            <a:ext cx="2165395" cy="47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Contact Us: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8937" y="2406183"/>
            <a:ext cx="2349103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03278"/>
                </a:solidFill>
              </a:defRPr>
            </a:lvl1pPr>
          </a:lstStyle>
          <a:p>
            <a:pPr lvl="0"/>
            <a:r>
              <a:rPr lang="en-US" dirty="0" smtClean="0"/>
              <a:t>Email Address(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12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0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5A336F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670949"/>
            <a:ext cx="9144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45570"/>
            <a:ext cx="9144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9" y="177119"/>
            <a:ext cx="3278072" cy="746047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2919" y="1828809"/>
            <a:ext cx="7079456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2919" y="2566988"/>
            <a:ext cx="7079456" cy="149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F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subtitle(s) here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409" y="6096814"/>
            <a:ext cx="1556766" cy="420624"/>
          </a:xfrm>
          <a:prstGeom prst="rect">
            <a:avLst/>
          </a:prstGeom>
        </p:spPr>
        <p:txBody>
          <a:bodyPr tIns="0" bIns="0" anchor="t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541ACD6D-B23B-4013-B064-B426666AE063}" type="datetime4">
              <a:rPr lang="en-US" smtClean="0">
                <a:solidFill>
                  <a:srgbClr val="FFFFFF"/>
                </a:solidFill>
              </a:rPr>
              <a:pPr defTabSz="914400"/>
              <a:t>April 16, 2018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0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3463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B4B28-89A5-F74B-AE91-DDE5CE091A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821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433E0-FE08-A043-AD94-557BA4046D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396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D2A6B-70D1-D04F-86FA-3BF9D5D917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291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81F92-1568-C847-A515-0B76D46C5A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7764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F3537-EE06-FD44-BC5D-A062780D06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67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305064"/>
            <a:ext cx="8833104" cy="40054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3954" y="6324600"/>
            <a:ext cx="609600" cy="441324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nashp-logo cop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22910" r="11824" b="41368"/>
          <a:stretch/>
        </p:blipFill>
        <p:spPr>
          <a:xfrm>
            <a:off x="158502" y="6305052"/>
            <a:ext cx="903407" cy="393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2CA1F-E404-D748-B445-B1F1B9C445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057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E028-0BA2-D040-A776-6E33955513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445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6B20D-C305-FF4C-A6B6-627BCAC18A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826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2FF35-E2AE-F04F-BA5B-60F77181E8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743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12841-E2A0-4B40-AD1B-4DE3B8E3AB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277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smtClean="0">
              <a:solidFill>
                <a:srgbClr val="005595"/>
              </a:solidFill>
              <a:latin typeface="Arial" pitchFamily="34" charset="0"/>
              <a:cs typeface="MS PGothic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9754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E1A73-3C9C-484E-A723-8390E52FD4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447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5A98-5496-BC4F-8031-074067EAF9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564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30FE4-F0CB-4146-945C-AA8FA056EC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046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F73F1-977F-ED4B-8E9C-468E414DCE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55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1E29E6-52D5-D84F-9BEC-98429500258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9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Slide Number Placeholder 22"/>
          <p:cNvSpPr txBox="1">
            <a:spLocks/>
          </p:cNvSpPr>
          <p:nvPr userDrawn="1"/>
        </p:nvSpPr>
        <p:spPr>
          <a:xfrm>
            <a:off x="8376516" y="63227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30D82-0BB1-4049-B90F-D70168B735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017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A960C-4BE1-4A42-AA32-0306D4A5C4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966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8D0EC-0BC7-9F4F-9302-E6CFD47C92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313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39C5A-3EC5-8840-8471-72DA4736E9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086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CB46C-761D-5745-A480-2036F3D0E1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37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F63ED-387B-A540-8C1C-474438E219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03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50"/>
            <a:ext cx="457200" cy="441325"/>
          </a:xfrm>
        </p:spPr>
        <p:txBody>
          <a:bodyPr/>
          <a:lstStyle/>
          <a:p>
            <a:fld id="{151E29E6-52D5-D84F-9BEC-9842950025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9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3" name="Slide Number Placeholder 22"/>
          <p:cNvSpPr txBox="1">
            <a:spLocks/>
          </p:cNvSpPr>
          <p:nvPr userDrawn="1"/>
        </p:nvSpPr>
        <p:spPr>
          <a:xfrm>
            <a:off x="8376516" y="63227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hyperlink" Target="mailto:mrtwaiver@health.state.ny.us" TargetMode="Externa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448" y="6259373"/>
            <a:ext cx="8833104" cy="43858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76516" y="63227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fld id="{151E29E6-52D5-D84F-9BEC-9842950025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1" name="Picture 20" descr="nashp-logo copy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25298" r="11824" b="41368"/>
          <a:stretch/>
        </p:blipFill>
        <p:spPr>
          <a:xfrm>
            <a:off x="158502" y="6310961"/>
            <a:ext cx="903407" cy="367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tx1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Tx/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tx1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Tx/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2573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6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5758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0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5758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76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5758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06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670949"/>
            <a:ext cx="9144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545570"/>
            <a:ext cx="9144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59" y="6338285"/>
            <a:ext cx="1297082" cy="44028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59317" y="3086149"/>
            <a:ext cx="52616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200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586955" y="3821280"/>
            <a:ext cx="34315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DSRIP e-mail:</a:t>
            </a:r>
            <a:r>
              <a:rPr lang="en-US" sz="2400" dirty="0">
                <a:solidFill>
                  <a:srgbClr val="5A336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lang="en-US" sz="2400" dirty="0">
                <a:solidFill>
                  <a:srgbClr val="5A336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US" sz="24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dsrip@health.ny.gov</a:t>
            </a:r>
          </a:p>
        </p:txBody>
      </p:sp>
    </p:spTree>
    <p:extLst>
      <p:ext uri="{BB962C8B-B14F-4D97-AF65-F5344CB8AC3E}">
        <p14:creationId xmlns:p14="http://schemas.microsoft.com/office/powerpoint/2010/main" val="26127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ower Point Template PG 2 new s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ECD1A8A-566D-2049-840A-19DB3A0B1A22}" type="slidenum">
              <a:rPr lang="en-US" smtClean="0"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6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F3928AB-85FA-924A-8429-8F9262F67B3A}" type="slidenum">
              <a:rPr lang="en-US" smtClean="0"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80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shp.org/virginia-promotes-evidence-based-prevention-improvements-in-primary-car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00939" y="2819400"/>
            <a:ext cx="6542126" cy="1107856"/>
          </a:xfrm>
        </p:spPr>
        <p:txBody>
          <a:bodyPr>
            <a:noAutofit/>
          </a:bodyPr>
          <a:lstStyle/>
          <a:p>
            <a:r>
              <a:rPr lang="en-US" sz="3000" b="0" cap="none" dirty="0" smtClean="0"/>
              <a:t>Thursday, April 12, 2018</a:t>
            </a:r>
            <a:br>
              <a:rPr lang="en-US" sz="3000" b="0" cap="none" dirty="0" smtClean="0"/>
            </a:br>
            <a:r>
              <a:rPr lang="en-US" sz="3000" b="0" cap="none" dirty="0" smtClean="0"/>
              <a:t> </a:t>
            </a:r>
            <a:r>
              <a:rPr lang="en-US" sz="3000" b="0" cap="none" dirty="0"/>
              <a:t>3</a:t>
            </a:r>
            <a:r>
              <a:rPr lang="en-US" sz="3000" b="0" cap="none" dirty="0" smtClean="0"/>
              <a:t>:00pm-4:00pm </a:t>
            </a:r>
            <a:r>
              <a:rPr lang="en-US" sz="3000" b="0" cap="none" dirty="0"/>
              <a:t>Eastern</a:t>
            </a:r>
            <a:br>
              <a:rPr lang="en-US" sz="3000" b="0" cap="none" dirty="0"/>
            </a:br>
            <a:endParaRPr lang="en-US" sz="3000" b="0" cap="non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0577" y="348920"/>
            <a:ext cx="6498251" cy="1881321"/>
          </a:xfrm>
        </p:spPr>
        <p:txBody>
          <a:bodyPr anchor="ctr">
            <a:normAutofit fontScale="90000"/>
          </a:bodyPr>
          <a:lstStyle/>
          <a:p>
            <a:r>
              <a:rPr lang="en-US" dirty="0" err="1"/>
              <a:t>EvidenceNOW</a:t>
            </a:r>
            <a:r>
              <a:rPr lang="en-US" dirty="0"/>
              <a:t>: Insights for State Health Policymakers on Advancing Evidence-based Primary </a:t>
            </a:r>
            <a:r>
              <a:rPr lang="en-US" dirty="0" smtClean="0"/>
              <a:t>Care</a:t>
            </a:r>
            <a:endParaRPr lang="en-US" sz="3000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50667" y="4500373"/>
            <a:ext cx="8842679" cy="139051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Tx/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Tx/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 smtClean="0"/>
              <a:t>Supported by the Heart of Virginia Healthcare</a:t>
            </a:r>
            <a:endParaRPr lang="en-US" sz="1800" b="0" cap="none" dirty="0"/>
          </a:p>
        </p:txBody>
      </p:sp>
    </p:spTree>
    <p:extLst>
      <p:ext uri="{BB962C8B-B14F-4D97-AF65-F5344CB8AC3E}">
        <p14:creationId xmlns:p14="http://schemas.microsoft.com/office/powerpoint/2010/main" val="6102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25" y="309899"/>
            <a:ext cx="7638993" cy="610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119" y="1785985"/>
            <a:ext cx="85398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46B86"/>
                </a:solidFill>
                <a:cs typeface="Arial"/>
              </a:rPr>
              <a:t>For </a:t>
            </a:r>
            <a:r>
              <a:rPr lang="en-US" sz="2800" dirty="0">
                <a:solidFill>
                  <a:srgbClr val="646B86"/>
                </a:solidFill>
                <a:cs typeface="Arial"/>
              </a:rPr>
              <a:t>additional </a:t>
            </a:r>
            <a:r>
              <a:rPr lang="en-US" sz="2800" dirty="0" smtClean="0">
                <a:solidFill>
                  <a:srgbClr val="646B86"/>
                </a:solidFill>
                <a:cs typeface="Arial"/>
              </a:rPr>
              <a:t>information, </a:t>
            </a:r>
            <a:r>
              <a:rPr lang="en-US" sz="2800" dirty="0">
                <a:solidFill>
                  <a:srgbClr val="646B86"/>
                </a:solidFill>
                <a:cs typeface="Arial"/>
              </a:rPr>
              <a:t>please see NASHP’s recent brief </a:t>
            </a:r>
            <a:r>
              <a:rPr lang="en-US" sz="2800" dirty="0" smtClean="0">
                <a:solidFill>
                  <a:srgbClr val="646B86"/>
                </a:solidFill>
                <a:cs typeface="Arial"/>
                <a:hlinkClick r:id="rId2"/>
              </a:rPr>
              <a:t>Lessons in Advancing Evidence-based Primary Care from the Heart of Virginia Healthcare </a:t>
            </a:r>
            <a:r>
              <a:rPr lang="en-US" sz="2800" dirty="0" err="1" smtClean="0">
                <a:solidFill>
                  <a:srgbClr val="646B86"/>
                </a:solidFill>
                <a:cs typeface="Arial"/>
                <a:hlinkClick r:id="rId2"/>
              </a:rPr>
              <a:t>EvidenceNOW</a:t>
            </a:r>
            <a:r>
              <a:rPr lang="en-US" sz="2800" dirty="0" smtClean="0">
                <a:solidFill>
                  <a:srgbClr val="646B86"/>
                </a:solidFill>
                <a:cs typeface="Arial"/>
                <a:hlinkClick r:id="rId2"/>
              </a:rPr>
              <a:t> Cooperative</a:t>
            </a:r>
            <a:r>
              <a:rPr lang="en-US" sz="2800" dirty="0" smtClean="0">
                <a:solidFill>
                  <a:srgbClr val="646B86"/>
                </a:solidFill>
                <a:cs typeface="Arial"/>
              </a:rPr>
              <a:t>.</a:t>
            </a:r>
            <a:endParaRPr lang="en-US" sz="2800" dirty="0">
              <a:solidFill>
                <a:srgbClr val="646B86"/>
              </a:solidFill>
              <a:cs typeface="Arial"/>
            </a:endParaRPr>
          </a:p>
          <a:p>
            <a:pPr algn="ctr"/>
            <a:endParaRPr lang="en-US" sz="2800" dirty="0">
              <a:solidFill>
                <a:srgbClr val="646B86"/>
              </a:solidFill>
              <a:cs typeface="Arial"/>
            </a:endParaRPr>
          </a:p>
          <a:p>
            <a:pPr algn="ctr"/>
            <a:r>
              <a:rPr lang="en-US" sz="2800" dirty="0" smtClean="0">
                <a:solidFill>
                  <a:srgbClr val="646B86"/>
                </a:solidFill>
                <a:cs typeface="Arial"/>
              </a:rPr>
              <a:t>Your </a:t>
            </a:r>
            <a:r>
              <a:rPr lang="en-US" sz="2800" dirty="0">
                <a:solidFill>
                  <a:srgbClr val="646B86"/>
                </a:solidFill>
                <a:cs typeface="Arial"/>
              </a:rPr>
              <a:t>opinion is important to us. After the webinar ends, you will be redirected to a web page containing a </a:t>
            </a:r>
            <a:r>
              <a:rPr lang="en-US" sz="2800" b="1" dirty="0">
                <a:solidFill>
                  <a:srgbClr val="646B86"/>
                </a:solidFill>
                <a:cs typeface="Arial"/>
              </a:rPr>
              <a:t>short survey</a:t>
            </a:r>
            <a:r>
              <a:rPr lang="en-US" sz="2800" dirty="0">
                <a:solidFill>
                  <a:srgbClr val="646B86"/>
                </a:solidFill>
                <a:cs typeface="Arial"/>
              </a:rPr>
              <a:t>. Your answers to the survey will help us as we plan future NASHP webinars. </a:t>
            </a:r>
          </a:p>
        </p:txBody>
      </p:sp>
    </p:spTree>
    <p:extLst>
      <p:ext uri="{BB962C8B-B14F-4D97-AF65-F5344CB8AC3E}">
        <p14:creationId xmlns:p14="http://schemas.microsoft.com/office/powerpoint/2010/main" val="34173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76049"/>
              </p:ext>
            </p:extLst>
          </p:nvPr>
        </p:nvGraphicFramePr>
        <p:xfrm>
          <a:off x="288492" y="1513796"/>
          <a:ext cx="8567016" cy="46203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9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0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826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 smtClean="0">
                          <a:latin typeface="+mn-lt"/>
                          <a:cs typeface="Arial"/>
                        </a:rPr>
                        <a:t>3:00pm</a:t>
                      </a:r>
                      <a:r>
                        <a:rPr lang="en-US" sz="1700" b="0" baseline="0" dirty="0" smtClean="0">
                          <a:latin typeface="+mn-lt"/>
                          <a:cs typeface="Arial"/>
                        </a:rPr>
                        <a:t> ET</a:t>
                      </a:r>
                      <a:endParaRPr lang="en-US" sz="1700" b="0" dirty="0">
                        <a:latin typeface="+mn-lt"/>
                        <a:cs typeface="Arial"/>
                      </a:endParaRPr>
                    </a:p>
                  </a:txBody>
                  <a:tcPr marT="45727" marB="45727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700" dirty="0" smtClean="0">
                          <a:latin typeface="+mn-lt"/>
                          <a:cs typeface="Arial"/>
                        </a:rPr>
                        <a:t>Welcome</a:t>
                      </a:r>
                      <a:r>
                        <a:rPr lang="en-US" sz="1700" baseline="0" dirty="0" smtClean="0">
                          <a:latin typeface="+mn-lt"/>
                          <a:cs typeface="Arial"/>
                        </a:rPr>
                        <a:t> and </a:t>
                      </a:r>
                      <a:r>
                        <a:rPr lang="en-US" sz="1700" dirty="0" smtClean="0">
                          <a:latin typeface="+mn-lt"/>
                          <a:cs typeface="Arial"/>
                        </a:rPr>
                        <a:t>Introductions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kumimoji="0" lang="en-US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/>
                      </a:r>
                      <a:br>
                        <a:rPr kumimoji="0" lang="en-US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kumimoji="0" lang="en-US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Jennifer Reck, Project Director,</a:t>
                      </a:r>
                      <a:r>
                        <a:rPr kumimoji="0" lang="en-US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NASHP</a:t>
                      </a:r>
                      <a:endParaRPr lang="en-US" sz="1700" b="0" dirty="0" smtClean="0">
                        <a:latin typeface="+mn-lt"/>
                        <a:cs typeface="Arial"/>
                      </a:endParaRPr>
                    </a:p>
                  </a:txBody>
                  <a:tcPr marT="45727" marB="45727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304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n-lt"/>
                        </a:rPr>
                        <a:t>3:05pm ET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700" b="1" dirty="0" smtClean="0">
                          <a:latin typeface="+mn-lt"/>
                        </a:rPr>
                        <a:t>Panel Discussion</a:t>
                      </a:r>
                      <a:r>
                        <a:rPr lang="en-US" sz="1700" b="1" baseline="0" dirty="0" smtClean="0">
                          <a:latin typeface="+mn-lt"/>
                        </a:rPr>
                        <a:t> </a:t>
                      </a:r>
                      <a:r>
                        <a:rPr lang="en-US" sz="1700" b="0" baseline="0" dirty="0" smtClean="0">
                          <a:latin typeface="+mn-lt"/>
                        </a:rPr>
                        <a:t/>
                      </a:r>
                      <a:br>
                        <a:rPr lang="en-US" sz="1700" b="0" baseline="0" dirty="0" smtClean="0">
                          <a:latin typeface="+mn-lt"/>
                        </a:rPr>
                      </a:br>
                      <a:endParaRPr lang="en-US" sz="1700" b="0" u="sng" baseline="0" dirty="0" smtClean="0">
                        <a:latin typeface="+mn-lt"/>
                      </a:endParaRPr>
                    </a:p>
                    <a:p>
                      <a:r>
                        <a:rPr kumimoji="0" lang="en-US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Moderator:</a:t>
                      </a:r>
                      <a:endParaRPr kumimoji="0"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65138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Carey, MD, Secretary of Health and Human Resources, Commonwealth of Virginia</a:t>
                      </a:r>
                    </a:p>
                    <a:p>
                      <a:endParaRPr kumimoji="0" lang="en-US" sz="1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Speakers: </a:t>
                      </a:r>
                      <a:endParaRPr kumimoji="0"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65138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Kurtis Elward, MD, MPH, FAAFP, Heart of Virginia Healthcare</a:t>
                      </a:r>
                    </a:p>
                    <a:p>
                      <a:pPr marL="465138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Crawford, MD, FAAFP, DABFM, Healthy Hearts for Oklahoma</a:t>
                      </a:r>
                    </a:p>
                    <a:p>
                      <a:pPr marL="465138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 Lefebvre, MSW, CPHQ, Heart Health Now! Advancing Heart Health in NC Primary Care</a:t>
                      </a:r>
                      <a:endParaRPr kumimoji="0" lang="en-US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74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latin typeface="+mn-lt"/>
                        </a:rPr>
                        <a:t>3:50pm</a:t>
                      </a:r>
                      <a:r>
                        <a:rPr lang="en-US" sz="1700" b="0" baseline="0" dirty="0" smtClean="0">
                          <a:latin typeface="+mn-lt"/>
                        </a:rPr>
                        <a:t> ET</a:t>
                      </a:r>
                      <a:endParaRPr lang="en-US" sz="1700" b="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+mn-lt"/>
                        </a:rPr>
                        <a:t>Audience Q&amp;A</a:t>
                      </a:r>
                      <a:endParaRPr lang="en-US" sz="1700" b="1" baseline="0" dirty="0" smtClean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EvidenceNOW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704" y="5449456"/>
            <a:ext cx="3448342" cy="778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907" y="1519256"/>
            <a:ext cx="8678139" cy="433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spcBef>
                <a:spcPct val="20000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AHRQ grant initiative launched May 2015</a:t>
            </a:r>
          </a:p>
          <a:p>
            <a:pPr marL="285750" lvl="0" indent="-285750" defTabSz="914400">
              <a:spcBef>
                <a:spcPct val="20000"/>
              </a:spcBef>
              <a:buSzPct val="85000"/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285750" indent="-285750" defTabSz="914400">
              <a:spcBef>
                <a:spcPct val="20000"/>
              </a:spcBef>
              <a:buClr>
                <a:prstClr val="blac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Seven cooperatives spanning 12 states reaching 1,500 small- to mid-sized primary care practices: </a:t>
            </a:r>
          </a:p>
          <a:p>
            <a:pPr marL="742950" lvl="1" indent="-285750" defTabSz="914400">
              <a:spcBef>
                <a:spcPct val="20000"/>
              </a:spcBef>
              <a:buClr>
                <a:prstClr val="blac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Northwest (WA, OR, ID), Midwest (WI, IL, IN), Southwest (CO, NM), New York City, Oklahoma, North Carolina, Virginia</a:t>
            </a:r>
            <a:endParaRPr lang="en-US" dirty="0">
              <a:solidFill>
                <a:srgbClr val="646B86"/>
              </a:solidFill>
            </a:endParaRPr>
          </a:p>
          <a:p>
            <a:pPr marL="285750" lvl="0" indent="-285750" defTabSz="914400">
              <a:spcBef>
                <a:spcPct val="20000"/>
              </a:spcBef>
              <a:buSzPct val="85000"/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285750" lvl="0" indent="-285750" defTabSz="914400">
              <a:spcBef>
                <a:spcPct val="20000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Goal</a:t>
            </a:r>
            <a:r>
              <a:rPr lang="en-US" sz="2200" dirty="0">
                <a:solidFill>
                  <a:prstClr val="black"/>
                </a:solidFill>
              </a:rPr>
              <a:t>: </a:t>
            </a:r>
            <a:r>
              <a:rPr lang="en-US" sz="2200" dirty="0" smtClean="0">
                <a:solidFill>
                  <a:prstClr val="black"/>
                </a:solidFill>
              </a:rPr>
              <a:t>Use evidence to improve the ABCs of heart health </a:t>
            </a:r>
            <a:endParaRPr lang="en-US" sz="2200" dirty="0">
              <a:solidFill>
                <a:prstClr val="black"/>
              </a:solidFill>
            </a:endParaRPr>
          </a:p>
          <a:p>
            <a:pPr marL="742950" lvl="1" indent="-285750" defTabSz="914400">
              <a:spcBef>
                <a:spcPct val="20000"/>
              </a:spcBef>
              <a:buClr>
                <a:prstClr val="blac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46B86"/>
                </a:solidFill>
              </a:rPr>
              <a:t>A</a:t>
            </a:r>
            <a:r>
              <a:rPr lang="en-US" dirty="0">
                <a:solidFill>
                  <a:srgbClr val="646B86"/>
                </a:solidFill>
              </a:rPr>
              <a:t>spirin use by high-risk individuals</a:t>
            </a:r>
          </a:p>
          <a:p>
            <a:pPr marL="742950" lvl="1" indent="-285750" defTabSz="914400">
              <a:spcBef>
                <a:spcPct val="20000"/>
              </a:spcBef>
              <a:buClr>
                <a:prstClr val="blac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46B86"/>
                </a:solidFill>
              </a:rPr>
              <a:t>B</a:t>
            </a:r>
            <a:r>
              <a:rPr lang="en-US" dirty="0">
                <a:solidFill>
                  <a:srgbClr val="646B86"/>
                </a:solidFill>
              </a:rPr>
              <a:t>lood pressure control</a:t>
            </a:r>
          </a:p>
          <a:p>
            <a:pPr marL="742950" lvl="1" indent="-285750" defTabSz="914400">
              <a:spcBef>
                <a:spcPct val="20000"/>
              </a:spcBef>
              <a:buClr>
                <a:prstClr val="blac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46B86"/>
                </a:solidFill>
              </a:rPr>
              <a:t>C</a:t>
            </a:r>
            <a:r>
              <a:rPr lang="en-US" dirty="0">
                <a:solidFill>
                  <a:srgbClr val="646B86"/>
                </a:solidFill>
              </a:rPr>
              <a:t>holesterol management</a:t>
            </a:r>
          </a:p>
          <a:p>
            <a:pPr marL="742950" lvl="1" indent="-285750" defTabSz="914400">
              <a:spcBef>
                <a:spcPct val="20000"/>
              </a:spcBef>
              <a:buClr>
                <a:prstClr val="black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46B86"/>
                </a:solidFill>
              </a:rPr>
              <a:t>S</a:t>
            </a:r>
            <a:r>
              <a:rPr lang="en-US" dirty="0">
                <a:solidFill>
                  <a:srgbClr val="646B86"/>
                </a:solidFill>
              </a:rPr>
              <a:t>moking </a:t>
            </a:r>
            <a:r>
              <a:rPr lang="en-US" dirty="0" smtClean="0">
                <a:solidFill>
                  <a:srgbClr val="646B86"/>
                </a:solidFill>
              </a:rPr>
              <a:t>cessation</a:t>
            </a:r>
            <a:endParaRPr lang="en-US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16784"/>
              </p:ext>
            </p:extLst>
          </p:nvPr>
        </p:nvGraphicFramePr>
        <p:xfrm>
          <a:off x="270430" y="1526309"/>
          <a:ext cx="8603140" cy="4696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9324">
                  <a:extLst>
                    <a:ext uri="{9D8B030D-6E8A-4147-A177-3AD203B41FA5}">
                      <a16:colId xmlns:a16="http://schemas.microsoft.com/office/drawing/2014/main" val="2907160314"/>
                    </a:ext>
                  </a:extLst>
                </a:gridCol>
                <a:gridCol w="2098431">
                  <a:extLst>
                    <a:ext uri="{9D8B030D-6E8A-4147-A177-3AD203B41FA5}">
                      <a16:colId xmlns:a16="http://schemas.microsoft.com/office/drawing/2014/main" val="157417932"/>
                    </a:ext>
                  </a:extLst>
                </a:gridCol>
                <a:gridCol w="2063261">
                  <a:extLst>
                    <a:ext uri="{9D8B030D-6E8A-4147-A177-3AD203B41FA5}">
                      <a16:colId xmlns:a16="http://schemas.microsoft.com/office/drawing/2014/main" val="2849308154"/>
                    </a:ext>
                  </a:extLst>
                </a:gridCol>
                <a:gridCol w="1992124">
                  <a:extLst>
                    <a:ext uri="{9D8B030D-6E8A-4147-A177-3AD203B41FA5}">
                      <a16:colId xmlns:a16="http://schemas.microsoft.com/office/drawing/2014/main" val="1665800590"/>
                    </a:ext>
                  </a:extLst>
                </a:gridCol>
              </a:tblGrid>
              <a:tr h="2131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77328"/>
                  </a:ext>
                </a:extLst>
              </a:tr>
              <a:tr h="396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/>
                        <a:t>Moderator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Speakers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13855"/>
                  </a:ext>
                </a:extLst>
              </a:tr>
              <a:tr h="2168784">
                <a:tc>
                  <a:txBody>
                    <a:bodyPr/>
                    <a:lstStyle/>
                    <a:p>
                      <a:pPr marL="0" indent="0"/>
                      <a:r>
                        <a:rPr lang="en-US" sz="1800" dirty="0" smtClean="0"/>
                        <a:t>Daniel Carey, MD, Secretary of Health and Human Resources, Commonwealth of Virginia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Kurtis Elward, MD, MPH, FAAFP, Heart of Virginia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Steven Crawford, </a:t>
                      </a:r>
                      <a:r>
                        <a:rPr lang="en-US" sz="1800" smtClean="0"/>
                        <a:t>MD, FAAFP, DABFM, </a:t>
                      </a:r>
                      <a:r>
                        <a:rPr lang="en-US" sz="1800" dirty="0" smtClean="0"/>
                        <a:t>Healthy Hearts for Oklahoma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Ann Lefebvre, MSW, CPHQ, Heart Health Now! Advancing Heart Health in NC Primary Care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5300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39" y="1538094"/>
            <a:ext cx="1513641" cy="204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4" y="1534101"/>
            <a:ext cx="1571159" cy="2033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936" y="1526309"/>
            <a:ext cx="1470634" cy="2033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9027" r="24248"/>
          <a:stretch/>
        </p:blipFill>
        <p:spPr>
          <a:xfrm>
            <a:off x="6971174" y="1534101"/>
            <a:ext cx="1551503" cy="20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3653" y="473473"/>
            <a:ext cx="7346778" cy="4565824"/>
          </a:xfrm>
          <a:prstGeom prst="wedgeRoundRectCallout">
            <a:avLst>
              <a:gd name="adj1" fmla="val -36452"/>
              <a:gd name="adj2" fmla="val 6535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206375" dist="22987" sx="101000" sy="101000" algn="tl" rotWithShape="0">
              <a:srgbClr val="000000">
                <a:alpha val="3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50800" dist="38100" dir="21000000" sx="65000" sy="65000" algn="tl" rotWithShape="0">
                  <a:srgbClr val="000000">
                    <a:alpha val="43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01413" y="399999"/>
            <a:ext cx="6612017" cy="4420584"/>
          </a:xfrm>
        </p:spPr>
        <p:txBody>
          <a:bodyPr anchor="ctr" anchorCtr="0"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What was your cooperative’s approach to advancing evidence-based prevention?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12" y="5546512"/>
            <a:ext cx="3448342" cy="7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3653" y="473473"/>
            <a:ext cx="7346778" cy="4565824"/>
          </a:xfrm>
          <a:prstGeom prst="wedgeRoundRectCallout">
            <a:avLst>
              <a:gd name="adj1" fmla="val -36452"/>
              <a:gd name="adj2" fmla="val 6535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206375" dist="22987" sx="101000" sy="101000" algn="tl" rotWithShape="0">
              <a:srgbClr val="000000">
                <a:alpha val="3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50800" dist="38100" dir="21000000" sx="65000" sy="65000" algn="tl" rotWithShape="0">
                  <a:srgbClr val="000000">
                    <a:alpha val="43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01413" y="399999"/>
            <a:ext cx="6612017" cy="4420584"/>
          </a:xfrm>
        </p:spPr>
        <p:txBody>
          <a:bodyPr anchor="ctr" anchorCtr="0"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What challenges or barriers did you face in your work?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19" y="5544244"/>
            <a:ext cx="3450635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3653" y="473473"/>
            <a:ext cx="7346778" cy="4565824"/>
          </a:xfrm>
          <a:prstGeom prst="wedgeRoundRectCallout">
            <a:avLst>
              <a:gd name="adj1" fmla="val -36452"/>
              <a:gd name="adj2" fmla="val 6535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206375" dist="22987" sx="101000" sy="101000" algn="tl" rotWithShape="0">
              <a:srgbClr val="000000">
                <a:alpha val="3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50800" dist="38100" dir="21000000" sx="65000" sy="65000" algn="tl" rotWithShape="0">
                  <a:srgbClr val="000000">
                    <a:alpha val="43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01413" y="461992"/>
            <a:ext cx="6612017" cy="4420584"/>
          </a:xfrm>
        </p:spPr>
        <p:txBody>
          <a:bodyPr anchor="ctr" anchorCtr="0">
            <a:noAutofit/>
          </a:bodyPr>
          <a:lstStyle/>
          <a:p>
            <a:pPr lvl="0"/>
            <a:r>
              <a:rPr lang="en-US" sz="3800" dirty="0" smtClean="0">
                <a:solidFill>
                  <a:schemeClr val="bg1"/>
                </a:solidFill>
              </a:rPr>
              <a:t>What are the key takeaways you learned that could help states better understand effective models, tools, interventions, and/or policy levers for advancing evidence-based prevention?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19" y="5544244"/>
            <a:ext cx="3450635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3653" y="473473"/>
            <a:ext cx="7346778" cy="4565824"/>
          </a:xfrm>
          <a:prstGeom prst="wedgeRoundRectCallout">
            <a:avLst>
              <a:gd name="adj1" fmla="val -36452"/>
              <a:gd name="adj2" fmla="val 6535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206375" dist="22987" sx="101000" sy="101000" algn="tl" rotWithShape="0">
              <a:srgbClr val="000000">
                <a:alpha val="3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50800" dist="38100" dir="21000000" sx="65000" sy="65000" algn="tl" rotWithShape="0">
                  <a:srgbClr val="000000">
                    <a:alpha val="43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01413" y="399999"/>
            <a:ext cx="6612017" cy="4420584"/>
          </a:xfrm>
        </p:spPr>
        <p:txBody>
          <a:bodyPr anchor="ctr" anchorCtr="0"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Where do you see (or where would you like to see) your state going in the future based on your experiences in </a:t>
            </a:r>
            <a:r>
              <a:rPr lang="en-US" sz="4000" dirty="0" err="1" smtClean="0">
                <a:solidFill>
                  <a:schemeClr val="bg1"/>
                </a:solidFill>
              </a:rPr>
              <a:t>EvidenceNOW</a:t>
            </a:r>
            <a:r>
              <a:rPr lang="en-US" sz="400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29E6-52D5-D84F-9BEC-98429500258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19" y="5544244"/>
            <a:ext cx="3450635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504" y="328075"/>
            <a:ext cx="7638993" cy="610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8458200" y="633529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1E29E6-52D5-D84F-9BEC-984295002582}" type="slidenum">
              <a:rPr lang="en-US" sz="1400" smtClean="0">
                <a:solidFill>
                  <a:schemeClr val="bg1"/>
                </a:solidFill>
              </a:rPr>
              <a:pPr/>
              <a:t>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738" y="1904999"/>
            <a:ext cx="72585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646B86"/>
                </a:solidFill>
                <a:cs typeface="Arial"/>
              </a:rPr>
              <a:t>Please type your questions into the chat box.</a:t>
            </a:r>
            <a:endParaRPr lang="en-US" sz="3500" dirty="0">
              <a:solidFill>
                <a:srgbClr val="646B86"/>
              </a:solidFill>
              <a:cs typeface="Arial"/>
            </a:endParaRPr>
          </a:p>
          <a:p>
            <a:endParaRPr lang="en-US" sz="3500" dirty="0">
              <a:solidFill>
                <a:srgbClr val="646B86"/>
              </a:solidFill>
              <a:latin typeface="Arial"/>
              <a:cs typeface="Arial"/>
            </a:endParaRPr>
          </a:p>
        </p:txBody>
      </p:sp>
      <p:pic>
        <p:nvPicPr>
          <p:cNvPr id="7" name="Picture 6" descr="j0315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40717"/>
            <a:ext cx="3352800" cy="23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51">
      <a:dk1>
        <a:sysClr val="windowText" lastClr="000000"/>
      </a:dk1>
      <a:lt1>
        <a:sysClr val="window" lastClr="FFFFFF"/>
      </a:lt1>
      <a:dk2>
        <a:srgbClr val="646B86"/>
      </a:dk2>
      <a:lt2>
        <a:srgbClr val="4071A0"/>
      </a:lt2>
      <a:accent1>
        <a:srgbClr val="4071A0"/>
      </a:accent1>
      <a:accent2>
        <a:srgbClr val="CCB400"/>
      </a:accent2>
      <a:accent3>
        <a:srgbClr val="00862F"/>
      </a:accent3>
      <a:accent4>
        <a:srgbClr val="8C7B70"/>
      </a:accent4>
      <a:accent5>
        <a:srgbClr val="FF7204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Custom 1">
      <a:dk1>
        <a:srgbClr val="5A336F"/>
      </a:dk1>
      <a:lt1>
        <a:srgbClr val="FFFFFF"/>
      </a:lt1>
      <a:dk2>
        <a:srgbClr val="000022"/>
      </a:dk2>
      <a:lt2>
        <a:srgbClr val="DBDAF2"/>
      </a:lt2>
      <a:accent1>
        <a:srgbClr val="420066"/>
      </a:accent1>
      <a:accent2>
        <a:srgbClr val="F2B800"/>
      </a:accent2>
      <a:accent3>
        <a:srgbClr val="118820"/>
      </a:accent3>
      <a:accent4>
        <a:srgbClr val="222299"/>
      </a:accent4>
      <a:accent5>
        <a:srgbClr val="6D00A8"/>
      </a:accent5>
      <a:accent6>
        <a:srgbClr val="443F7F"/>
      </a:accent6>
      <a:hlink>
        <a:srgbClr val="007C92"/>
      </a:hlink>
      <a:folHlink>
        <a:srgbClr val="8E258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7835</TotalTime>
  <Words>341</Words>
  <Application>Microsoft Office PowerPoint</Application>
  <PresentationFormat>On-screen Show (4:3)</PresentationFormat>
  <Paragraphs>59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MS PGothic</vt:lpstr>
      <vt:lpstr>Arial</vt:lpstr>
      <vt:lpstr>Calibri</vt:lpstr>
      <vt:lpstr>Georgia</vt:lpstr>
      <vt:lpstr>Times New Roman</vt:lpstr>
      <vt:lpstr>Wingdings</vt:lpstr>
      <vt:lpstr>Wingdings 2</vt:lpstr>
      <vt:lpstr>Civic</vt:lpstr>
      <vt:lpstr>Custom Design</vt:lpstr>
      <vt:lpstr>12_Custom Design</vt:lpstr>
      <vt:lpstr>1_Custom Design</vt:lpstr>
      <vt:lpstr>2_Custom Design</vt:lpstr>
      <vt:lpstr>Closing Slide</vt:lpstr>
      <vt:lpstr>3_Custom Design</vt:lpstr>
      <vt:lpstr>4_Custom Design</vt:lpstr>
      <vt:lpstr>EvidenceNOW: Insights for State Health Policymakers on Advancing Evidence-based Primary Care</vt:lpstr>
      <vt:lpstr>Agenda</vt:lpstr>
      <vt:lpstr>EvidenceNOW</vt:lpstr>
      <vt:lpstr>Today’s Panel</vt:lpstr>
      <vt:lpstr>What was your cooperative’s approach to advancing evidence-based prevention?</vt:lpstr>
      <vt:lpstr>What challenges or barriers did you face in your work?</vt:lpstr>
      <vt:lpstr>What are the key takeaways you learned that could help states better understand effective models, tools, interventions, and/or policy levers for advancing evidence-based prevention?</vt:lpstr>
      <vt:lpstr>Where do you see (or where would you like to see) your state going in the future based on your experiences in EvidenceNOW?</vt:lpstr>
      <vt:lpstr>Questions &amp; 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Aligning Federal and State Strategies to Build an Equitable Health Care Delivery System </dc:title>
  <dc:creator>Felicia Heider</dc:creator>
  <cp:lastModifiedBy>Olivia Bacon</cp:lastModifiedBy>
  <cp:revision>163</cp:revision>
  <dcterms:created xsi:type="dcterms:W3CDTF">2015-03-23T14:31:26Z</dcterms:created>
  <dcterms:modified xsi:type="dcterms:W3CDTF">2018-04-16T15:27:09Z</dcterms:modified>
</cp:coreProperties>
</file>